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61" r:id="rId4"/>
  </p:sldMasterIdLst>
  <p:notesMasterIdLst>
    <p:notesMasterId r:id="rId20"/>
  </p:notesMasterIdLst>
  <p:handoutMasterIdLst>
    <p:handoutMasterId r:id="rId21"/>
  </p:handoutMasterIdLst>
  <p:sldIdLst>
    <p:sldId id="504" r:id="rId5"/>
    <p:sldId id="507" r:id="rId6"/>
    <p:sldId id="508" r:id="rId7"/>
    <p:sldId id="531" r:id="rId8"/>
    <p:sldId id="532" r:id="rId9"/>
    <p:sldId id="574" r:id="rId10"/>
    <p:sldId id="575" r:id="rId11"/>
    <p:sldId id="557" r:id="rId12"/>
    <p:sldId id="576" r:id="rId13"/>
    <p:sldId id="558" r:id="rId14"/>
    <p:sldId id="559" r:id="rId15"/>
    <p:sldId id="560" r:id="rId16"/>
    <p:sldId id="549" r:id="rId17"/>
    <p:sldId id="577" r:id="rId18"/>
    <p:sldId id="548" r:id="rId19"/>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60DFE434-44CB-10D6-FC3D-2B03D2CB81C5}" name="Schermerhorn, Jordan (ASIA/SCAA)" initials="SJ(" userId="S::jschermerhorn@usaid.gov::49bb5191-55fa-4f04-978a-a27c4101dfff" providerId="AD"/>
  <p188:author id="{9DE8255C-0C61-67E0-2C07-B0226780954B}" name="Dicker, Richard C. (CDC/GHC/OD) (CTR)" initials="DRC((" userId="S::rcd1@cdc.gov::f8501ca0-eb9d-456d-ad4b-eecd461a8d99" providerId="AD"/>
  <p188:author id="{491092DD-DF18-D6A0-E007-B3D189146547}" name="Diaz, Anaite" initials="AD" userId="S::ADIAZ30@emory.edu::d43257d9-b94c-4426-bc03-511033f0ba2c" providerId="AD"/>
  <p188:author id="{B692A5F4-97DE-BB51-F96B-B9FECA0E4692}" name="Guerra, Marta (CDC/DDPHSIS/CGH/DGHP)" initials="GM("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0C"/>
    <a:srgbClr val="006600"/>
    <a:srgbClr val="005808"/>
    <a:srgbClr val="66FF66"/>
    <a:srgbClr val="CC0000"/>
    <a:srgbClr val="99CCFF"/>
    <a:srgbClr val="FFCCCC"/>
    <a:srgbClr val="FF5050"/>
    <a:srgbClr val="FF7C80"/>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97" autoAdjust="0"/>
    <p:restoredTop sz="77251" autoAdjust="0"/>
  </p:normalViewPr>
  <p:slideViewPr>
    <p:cSldViewPr snapToGrid="0">
      <p:cViewPr varScale="1">
        <p:scale>
          <a:sx n="46" d="100"/>
          <a:sy n="46" d="100"/>
        </p:scale>
        <p:origin x="608" y="264"/>
      </p:cViewPr>
      <p:guideLst>
        <p:guide orient="horz" pos="816"/>
        <p:guide pos="1280"/>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29028"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9"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GT"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dirty="0">
              <a:effectLst/>
              <a:latin typeface="Arial" panose="020B0604020202020204" pitchFamily="34" charset="0"/>
              <a:cs typeface="Arial" panose="020B0604020202020204" pitchFamily="34" charset="0"/>
            </a:endParaRPr>
          </a:p>
          <a:p>
            <a:pPr marL="0" marR="0" lvl="0" indent="0" algn="l" rtl="0">
              <a:spcBef>
                <a:spcPts val="0"/>
              </a:spcBef>
              <a:spcAft>
                <a:spcPts val="0"/>
              </a:spcAft>
              <a:buNone/>
            </a:pPr>
            <a:endParaRPr lang="es-GT" sz="1200" b="1" dirty="0">
              <a:latin typeface="Arial  "/>
              <a:sym typeface="Arial"/>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v"/>
              <a:tabLst/>
              <a:defRPr/>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Siéntase en libertad de modificar esta presentación  según sea necesario para adaptarla a su contexto local. Si se hicieron modificaciones, por favor, indíquelo en esta diapositiva usando este enunciado: "Esta presentación ha sido modificada en parte con respecto a la versión original de los CDC".</a:t>
            </a:r>
            <a:endParaRPr lang="es-GT" sz="1200" i="1" noProof="0" dirty="0">
              <a:effectLst/>
              <a:latin typeface="Arial" panose="020B0604020202020204" pitchFamily="34" charset="0"/>
              <a:ea typeface="Calibri" panose="020F0502020204030204" pitchFamily="34" charset="0"/>
              <a:cs typeface="Arial" panose="020B0604020202020204" pitchFamily="34" charset="0"/>
            </a:endParaRPr>
          </a:p>
          <a:p>
            <a:pPr marL="0" marR="0">
              <a:spcBef>
                <a:spcPts val="1200"/>
              </a:spcBef>
              <a:spcAft>
                <a:spcPts val="600"/>
              </a:spcAft>
            </a:pPr>
            <a:endParaRPr lang="es-GT" sz="1200" b="1" dirty="0">
              <a:effectLst/>
              <a:latin typeface="Arial" panose="020B0604020202020204" pitchFamily="34" charset="0"/>
              <a:cs typeface="Arial" panose="020B0604020202020204" pitchFamily="34" charset="0"/>
            </a:endParaRPr>
          </a:p>
          <a:p>
            <a:pPr marL="0" marR="0">
              <a:spcBef>
                <a:spcPts val="1200"/>
              </a:spcBef>
              <a:spcAft>
                <a:spcPts val="600"/>
              </a:spcAft>
            </a:pPr>
            <a:endParaRPr lang="es-GT" sz="1200" b="1" i="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dirty="0">
                <a:effectLst/>
                <a:latin typeface="Arial" panose="020B0604020202020204" pitchFamily="34" charset="0"/>
                <a:ea typeface="Times New Roman" panose="02020603050405020304" pitchFamily="18" charset="0"/>
                <a:cs typeface="Arial" panose="020B0604020202020204" pitchFamily="34" charset="0"/>
              </a:rPr>
              <a:t>Asegúrese de que cada participante tenga una copia del documento "Lineamientos para las actividades de campo del Intervalo 2".</a:t>
            </a:r>
          </a:p>
          <a:p>
            <a:pPr marL="0" marR="0">
              <a:lnSpc>
                <a:spcPct val="115000"/>
              </a:lnSpc>
              <a:spcBef>
                <a:spcPts val="0"/>
              </a:spcBef>
              <a:spcAft>
                <a:spcPts val="1200"/>
              </a:spcAft>
            </a:pPr>
            <a:endParaRPr lang="es-GT"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u="sng" dirty="0">
                <a:effectLst/>
                <a:latin typeface="Arial" panose="020B0604020202020204" pitchFamily="34" charset="0"/>
                <a:ea typeface="Times New Roman" panose="02020603050405020304" pitchFamily="18" charset="0"/>
                <a:cs typeface="Arial" panose="020B0604020202020204" pitchFamily="34" charset="0"/>
              </a:rPr>
              <a:t>Diga: </a:t>
            </a:r>
            <a:r>
              <a:rPr lang="es-GT" sz="1200" dirty="0">
                <a:effectLst/>
                <a:latin typeface="Arial" panose="020B0604020202020204" pitchFamily="34" charset="0"/>
                <a:ea typeface="Times New Roman" panose="02020603050405020304" pitchFamily="18" charset="0"/>
                <a:cs typeface="Arial" panose="020B0604020202020204" pitchFamily="34" charset="0"/>
              </a:rPr>
              <a:t>En esta sesión hablaremos de cómo poner en práctica el contenido de esta semana en su lugar de trabajo.</a:t>
            </a:r>
          </a:p>
          <a:p>
            <a:pPr marL="0" marR="0" indent="0">
              <a:lnSpc>
                <a:spcPct val="115000"/>
              </a:lnSpc>
              <a:spcBef>
                <a:spcPts val="0"/>
              </a:spcBef>
              <a:spcAft>
                <a:spcPts val="1200"/>
              </a:spcAft>
              <a:buFont typeface="Wingdings" panose="05000000000000000000" pitchFamily="2" charset="2"/>
              <a:buNone/>
            </a:pPr>
            <a:endParaRPr lang="es-GT"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cuarta actividad obligatoria puede consistir en la investigación de un caso o de un brote.</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28085310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primera opción es </a:t>
            </a:r>
            <a:r>
              <a:rPr lang="es-GT" sz="1200" b="0" noProof="0" dirty="0">
                <a:effectLst/>
                <a:latin typeface="Arial" panose="020B0604020202020204" pitchFamily="34" charset="0"/>
                <a:ea typeface="Times New Roman" panose="02020603050405020304" pitchFamily="18" charset="0"/>
                <a:cs typeface="Arial" panose="020B0604020202020204" pitchFamily="34" charset="0"/>
              </a:rPr>
              <a:t>llevar a cabo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una investigación de caso y elaborar un Informe de Investigación del Caso. Si los brotes son poco frecuentes, debe investigar el primer caso de interés que se notifique.</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 diapositiva muestra un ejemplo de un formulario de investigación de casos de cólera. Deben utilizar los formularios de investigación de casos de sus respectivos ministerios, si están disponibles. </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290565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noProof="0" dirty="0">
                <a:effectLst/>
                <a:latin typeface="Arial" panose="020B0604020202020204" pitchFamily="34" charset="0"/>
                <a:ea typeface="Calibri" panose="020F0502020204030204" pitchFamily="34" charset="0"/>
                <a:cs typeface="Arial" panose="020B0604020202020204" pitchFamily="34" charset="0"/>
              </a:rPr>
              <a:t>Notas de los instructores: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siguiente opción es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participar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en la investigación de un brote. </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Participar en un equipo de investigación de un brote epidémico brinda una valiosa oportunidad para observar la buena y quizás no tan buena interacción del equipo. También puede brindar la oportunidad de aprender estrategias y métodos de investigación sobre el terreno, y tal vez de colaborar con el laboratorio de salud pública en materia de bioseguridad, recogida adecuada de muestras, etiquetado de muestras, transporte y pruebas diagnósticas.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 probable que se le asignen responsabilidades específicas, en particular aquellas para las que ahora tiene conocimientos de FETP-</a:t>
            </a:r>
            <a:r>
              <a:rPr lang="es-GT" sz="1200" noProof="0" dirty="0" err="1">
                <a:effectLst/>
                <a:latin typeface="Arial" panose="020B0604020202020204" pitchFamily="34" charset="0"/>
                <a:ea typeface="Times New Roman" panose="02020603050405020304" pitchFamily="18" charset="0"/>
                <a:cs typeface="Arial" panose="020B0604020202020204" pitchFamily="34" charset="0"/>
              </a:rPr>
              <a:t>Frontline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como realizar entrevistas, introducir datos, resumir datos, dibujar curvas epidémica, etc. Se espera que actúe siempre con profesionalidad y ética, y que muestre respeto hacia los miembros del equipo, los médicos, el personal sanitario y los líderes y residentes de la comunidad.</a:t>
            </a:r>
          </a:p>
          <a:p>
            <a:pPr marL="171450" marR="0" indent="-171450">
              <a:lnSpc>
                <a:spcPct val="115000"/>
              </a:lnSpc>
              <a:spcBef>
                <a:spcPts val="0"/>
              </a:spcBef>
              <a:spcAft>
                <a:spcPts val="1200"/>
              </a:spcAft>
              <a:buFont typeface="Wingdings" panose="05000000000000000000" pitchFamily="2" charset="2"/>
              <a:buChar char="§"/>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Se proporcionará a los participantes un modelo de reporte de investigación de un brote epidémico. Esta diapositiva muestra la primera parte de un informe completo, pero es ficticia.</a:t>
            </a:r>
          </a:p>
          <a:p>
            <a:pPr marL="171450" marR="0" indent="-171450">
              <a:lnSpc>
                <a:spcPct val="115000"/>
              </a:lnSpc>
              <a:spcBef>
                <a:spcPts val="0"/>
              </a:spcBef>
              <a:spcAft>
                <a:spcPts val="12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n-US" sz="1200" b="1" dirty="0">
              <a:effectLst/>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19267768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 modo de resumen, esta tabla enumera las actividades del Intervalo de campo 2 a la izquierda, junto con sus resultados asociados a la derecha. Los detalles se incluyen en el documento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"Lineamientos de actividades de campo del Intervalo de campo 2"</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333761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0"/>
              </a:spcBef>
              <a:spcAft>
                <a:spcPts val="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Elabore una presentación en PowerPoint de 10 a 15 minutos que resuma su trabajo durante el Intervalo de campo 2. La presentará durante el Taller 3. La presentarán durante el Taller 3. La presentación estará seguida de un breve período de preguntas y respuestas. Utilice lo que aprendió sobre la preparación de presentaciones en PowerPoint y la presentación oral para elaborar y realizar la presentación. </a:t>
            </a:r>
          </a:p>
          <a:p>
            <a:endParaRPr lang="es-GT" sz="1200"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sz="1200" b="1" u="sng" noProof="0" dirty="0">
                <a:latin typeface="Arial" panose="020B0604020202020204" pitchFamily="34" charset="0"/>
                <a:cs typeface="Arial" panose="020B0604020202020204" pitchFamily="34" charset="0"/>
              </a:rPr>
              <a:t>Diga: </a:t>
            </a:r>
            <a:r>
              <a:rPr lang="es-GT" sz="12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La presentación debe incluir un resumen de cada una de las actividades que ha realizado durante este intervalo de campo. </a:t>
            </a:r>
            <a:endParaRPr lang="es-GT" sz="1200" b="1" u="sng"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19394766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Cada uno de ustedes trabajará de nuevo con su mentor asignado. Sus mentores estarán disponibles para proporcionarles orientación y apoyo técnico para ayudarles a completar el:</a:t>
            </a:r>
          </a:p>
          <a:p>
            <a:pPr marL="0" marR="0">
              <a:lnSpc>
                <a:spcPct val="115000"/>
              </a:lnSpc>
              <a:spcBef>
                <a:spcPts val="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Reporte resumido de vigilancia ampliado. Por ejemplo, el mentor podría</a:t>
            </a:r>
          </a:p>
          <a:p>
            <a:pPr marL="1200150" marR="0" lvl="2" indent="-285750">
              <a:lnSpc>
                <a:spcPct val="115000"/>
              </a:lnSpc>
              <a:spcBef>
                <a:spcPts val="0"/>
              </a:spcBef>
              <a:spcAft>
                <a:spcPts val="0"/>
              </a:spcAft>
              <a:buFont typeface="Arial" panose="020B0604020202020204" pitchFamily="34" charset="0"/>
              <a:buChar cha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Responder a las preguntas sobre el análisis y la presentación de los datos</a:t>
            </a:r>
          </a:p>
          <a:p>
            <a:pPr marL="1200150" marR="0" lvl="2" indent="-285750">
              <a:lnSpc>
                <a:spcPct val="115000"/>
              </a:lnSpc>
              <a:spcBef>
                <a:spcPts val="0"/>
              </a:spcBef>
              <a:spcAft>
                <a:spcPts val="0"/>
              </a:spcAft>
              <a:buFont typeface="Arial" panose="020B0604020202020204" pitchFamily="34" charset="0"/>
              <a:buChar cha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Ayudar en la interpretación de los datos: ¿representa ese aumento realmente </a:t>
            </a:r>
            <a:r>
              <a:rPr lang="es-GT" sz="1200" noProof="0">
                <a:effectLst/>
                <a:latin typeface="Arial" panose="020B0604020202020204" pitchFamily="34" charset="0"/>
                <a:ea typeface="Times New Roman" panose="02020603050405020304" pitchFamily="18" charset="0"/>
                <a:cs typeface="Arial" panose="020B0604020202020204" pitchFamily="34" charset="0"/>
              </a:rPr>
              <a:t>un brote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o sólo una mejor notificación?</a:t>
            </a:r>
          </a:p>
          <a:p>
            <a:pPr marL="1200150" marR="0" lvl="2" indent="-285750">
              <a:lnSpc>
                <a:spcPct val="115000"/>
              </a:lnSpc>
              <a:spcBef>
                <a:spcPts val="0"/>
              </a:spcBef>
              <a:spcAft>
                <a:spcPts val="0"/>
              </a:spcAft>
              <a:buFont typeface="Arial" panose="020B0604020202020204" pitchFamily="34" charset="0"/>
              <a:buChar cha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Servir de enlace con otros sectores</a:t>
            </a:r>
          </a:p>
          <a:p>
            <a:pPr marL="1200150" marR="0" lvl="2" indent="-285750">
              <a:lnSpc>
                <a:spcPct val="115000"/>
              </a:lnSpc>
              <a:spcBef>
                <a:spcPts val="0"/>
              </a:spcBef>
              <a:spcAft>
                <a:spcPts val="0"/>
              </a:spcAft>
              <a:buFont typeface="Arial" panose="020B0604020202020204" pitchFamily="34" charset="0"/>
              <a:buChar cha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Si se trata de un brote, ¿cuáles son los siguientes pasos?</a:t>
            </a:r>
          </a:p>
          <a:p>
            <a:pPr marL="800100" marR="0" lvl="1" indent="-34290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Análisis y notificación de problemas de calidad de la vigilancia:</a:t>
            </a:r>
          </a:p>
          <a:p>
            <a:pPr marL="1200150" marR="0" lvl="2" indent="-285750">
              <a:lnSpc>
                <a:spcPct val="115000"/>
              </a:lnSpc>
              <a:spcBef>
                <a:spcPts val="0"/>
              </a:spcBef>
              <a:spcAft>
                <a:spcPts val="0"/>
              </a:spcAft>
              <a:buFont typeface="Arial" panose="020B0604020202020204" pitchFamily="34" charset="0"/>
              <a:buChar cha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Ayudarle a elegir el problema a analizar</a:t>
            </a:r>
          </a:p>
          <a:p>
            <a:pPr marL="1200150" marR="0" lvl="2" indent="-285750">
              <a:lnSpc>
                <a:spcPct val="115000"/>
              </a:lnSpc>
              <a:spcBef>
                <a:spcPts val="0"/>
              </a:spcBef>
              <a:spcAft>
                <a:spcPts val="0"/>
              </a:spcAft>
              <a:buFont typeface="Arial" panose="020B0604020202020204" pitchFamily="34" charset="0"/>
              <a:buChar cha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Revisar su análisis de espina de pescado y su análisis FODA.</a:t>
            </a:r>
          </a:p>
          <a:p>
            <a:pPr marL="1200150" marR="0" lvl="2" indent="-285750">
              <a:lnSpc>
                <a:spcPct val="115000"/>
              </a:lnSpc>
              <a:spcBef>
                <a:spcPts val="0"/>
              </a:spcBef>
              <a:spcAft>
                <a:spcPts val="0"/>
              </a:spcAft>
              <a:buFont typeface="Arial" panose="020B0604020202020204" pitchFamily="34" charset="0"/>
              <a:buChar char="•"/>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Proporcionar orientación al elaborar recomendaciones de mejora.</a:t>
            </a:r>
          </a:p>
          <a:p>
            <a:pPr marL="800100" marR="0" lvl="1" indent="-342900">
              <a:lnSpc>
                <a:spcPct val="115000"/>
              </a:lnSpc>
              <a:spcBef>
                <a:spcPts val="0"/>
              </a:spcBef>
              <a:spcAft>
                <a:spcPts val="120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Orientar sobre la elección de las actividades de campo y apoyar su desarrollo.</a:t>
            </a:r>
          </a:p>
          <a:p>
            <a:pPr marL="0" marR="0">
              <a:lnSpc>
                <a:spcPct val="115000"/>
              </a:lnSpc>
              <a:spcBef>
                <a:spcPts val="0"/>
              </a:spcBef>
              <a:spcAft>
                <a:spcPts val="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Los mentores también:</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Supervisan su progreso e informan al programa.</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Se comunican por teléfono o correo electrónico al menos una vez a la semana, o cuando se acuerden.</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Están disponibles para cualquier asunto urgente.</a:t>
            </a:r>
          </a:p>
          <a:p>
            <a:pPr marL="628650" marR="0" lvl="1" indent="-171450">
              <a:lnSpc>
                <a:spcPct val="115000"/>
              </a:lnSpc>
              <a:spcBef>
                <a:spcPts val="0"/>
              </a:spcBef>
              <a:spcAft>
                <a:spcPts val="0"/>
              </a:spcAft>
              <a:buFont typeface="Courier New" panose="02070309020205020404" pitchFamily="49" charset="0"/>
              <a:buChar char="o"/>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Apoyan su compromiso y la creación de redes con otros ministerios y sectores que podrían colaborar para reforzar la vigilancia - esto puede significar enviar correos electrónicos introductorios, organizar reuniones o simplemente hacer una lluvia de ideas sobre las oportunidades de Una Salud.</a:t>
            </a:r>
          </a:p>
          <a:p>
            <a:pPr marL="0" marR="0" lvl="0" indent="0">
              <a:lnSpc>
                <a:spcPct val="115000"/>
              </a:lnSpc>
              <a:spcBef>
                <a:spcPts val="0"/>
              </a:spcBef>
              <a:spcAft>
                <a:spcPts val="1200"/>
              </a:spcAft>
              <a:buFont typeface="Symbol" panose="05050102010706020507" pitchFamily="18" charset="2"/>
              <a:buNone/>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Los mentores también están disponibles para resolver problemas y abrir puertas.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Por ejemplo, cuando las actividades del FETP entran en conflicto con los requisitos del lugar de trabajo, los mentores pueden comunicarse con su supervisor para llegar a un compromiso adecuado. Los mentores también pueden ayudarle a comunicarse con la dirección de la oficina de salud </a:t>
            </a:r>
            <a:r>
              <a:rPr lang="es-MX" sz="1200" i="1" noProof="0" dirty="0">
                <a:effectLst/>
                <a:latin typeface="Arial" panose="020B0604020202020204" pitchFamily="34" charset="0"/>
                <a:ea typeface="Times New Roman" panose="02020603050405020304" pitchFamily="18" charset="0"/>
                <a:cs typeface="Arial" panose="020B0604020202020204" pitchFamily="34" charset="0"/>
              </a:rPr>
              <a:t>del distrito y con los centros de salud para</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 completar con éxito sus actividades de campo.</a:t>
            </a:r>
            <a:br>
              <a:rPr lang="es-GT" sz="1200" i="1" noProof="0" dirty="0">
                <a:effectLst/>
                <a:latin typeface="Arial" panose="020B0604020202020204" pitchFamily="34" charset="0"/>
                <a:ea typeface="Times New Roman" panose="02020603050405020304" pitchFamily="18" charset="0"/>
                <a:cs typeface="Arial" panose="020B0604020202020204" pitchFamily="34" charset="0"/>
              </a:rPr>
            </a:br>
            <a:endParaRPr lang="es-GT" sz="1200" i="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801637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Consulte los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Lineamientos de los productos de campo del Intervalo 2</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Estos lineamientos contienen información importante para completar sus productos y deben consultarse detenidamente durante el periodo de campo. </a:t>
            </a:r>
            <a:endParaRPr lang="es-GT"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1679198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GT"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GT"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Se espera que realice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cuatro actividades de campo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durante el intervalo entre el Taller 2 y el Taller 3. Usted deberá:</a:t>
            </a:r>
          </a:p>
          <a:p>
            <a:pPr marL="0" marR="0">
              <a:lnSpc>
                <a:spcPct val="115000"/>
              </a:lnSpc>
              <a:spcBef>
                <a:spcPts val="0"/>
              </a:spcBef>
              <a:spcAft>
                <a:spcPts val="6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Seguir revisando los datos de vigilancia y resumir al menos </a:t>
            </a: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12 semanas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de datos en un Reporte Resumido de Vigilancia.</a:t>
            </a:r>
          </a:p>
          <a:p>
            <a:pPr marL="800100" marR="0" lvl="1" indent="-3429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Calcular la oportunidad y completitud de los reportes de vigilancia</a:t>
            </a:r>
          </a:p>
          <a:p>
            <a:pPr marL="800100" marR="0" lvl="1" indent="-342900">
              <a:lnSpc>
                <a:spcPct val="115000"/>
              </a:lnSpc>
              <a:spcBef>
                <a:spcPts val="0"/>
              </a:spcBef>
              <a:spcAft>
                <a:spcPts val="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Analizar e informar sobre un problema de calidad de los datos de vigilancia detectado durante la auditoría de calidad de datos.</a:t>
            </a:r>
          </a:p>
          <a:p>
            <a:pPr marL="800100" marR="0" lvl="1" indent="-342900">
              <a:lnSpc>
                <a:spcPct val="115000"/>
              </a:lnSpc>
              <a:spcBef>
                <a:spcPts val="0"/>
              </a:spcBef>
              <a:spcAft>
                <a:spcPts val="1200"/>
              </a:spcAft>
              <a:buFont typeface="+mj-lt"/>
              <a:buAutoNum type="arabicPeriod"/>
            </a:pPr>
            <a:r>
              <a:rPr lang="es-GT" sz="1200" noProof="0" dirty="0">
                <a:effectLst/>
                <a:latin typeface="Arial" panose="020B0604020202020204" pitchFamily="34" charset="0"/>
                <a:ea typeface="Times New Roman" panose="02020603050405020304" pitchFamily="18" charset="0"/>
                <a:cs typeface="Arial" panose="020B0604020202020204" pitchFamily="34" charset="0"/>
              </a:rPr>
              <a:t>Para la cuarta actividad, puede realizar una investigación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sobre un caso o participar en una investigación sobre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un brote.</a:t>
            </a:r>
          </a:p>
          <a:p>
            <a:pPr marL="342900" marR="0" lvl="0" indent="-342900">
              <a:lnSpc>
                <a:spcPct val="115000"/>
              </a:lnSpc>
              <a:spcBef>
                <a:spcPts val="0"/>
              </a:spcBef>
              <a:spcAft>
                <a:spcPts val="1200"/>
              </a:spcAft>
              <a:buFont typeface="+mj-lt"/>
              <a:buAutoNum type="arabicPeriod"/>
            </a:pPr>
            <a:endParaRPr lang="es-GT"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Dado que </a:t>
            </a:r>
            <a:r>
              <a:rPr lang="es-MX" sz="1200" b="1" i="1" noProof="0" dirty="0">
                <a:effectLst/>
                <a:latin typeface="Arial" panose="020B0604020202020204" pitchFamily="34" charset="0"/>
                <a:ea typeface="Times New Roman" panose="02020603050405020304" pitchFamily="18" charset="0"/>
                <a:cs typeface="Arial" panose="020B0604020202020204" pitchFamily="34" charset="0"/>
              </a:rPr>
              <a:t>es más probable que se produzca un caso inusual de enfermedad que un brote, los participantes deben llevar a cabo una investigación sobre qué</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 ocurra primero.</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Cada una de estas actividades (</a:t>
            </a: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proyectos de campo</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dará lugar a un producto</a:t>
            </a:r>
            <a:endParaRPr lang="es-GT"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2364304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noProof="0" dirty="0">
                <a:effectLst/>
                <a:latin typeface="Arial" panose="020B0604020202020204" pitchFamily="34" charset="0"/>
                <a:ea typeface="Calibri" panose="020F0502020204030204" pitchFamily="34" charset="0"/>
                <a:cs typeface="Arial" panose="020B0604020202020204" pitchFamily="34" charset="0"/>
              </a:rPr>
              <a:t>Notas de los instructores: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1628775" algn="l"/>
              </a:tabLst>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Esta diapositiva es una repetición del Taller 1. Su oficina sanitaria debe revisar sus datos de vigilancia con regularidad, incluso después de que haya finalizado su participación en FETP-</a:t>
            </a:r>
            <a:r>
              <a:rPr lang="es-GT" sz="1200" noProof="0" dirty="0" err="1">
                <a:effectLst/>
                <a:latin typeface="Arial" panose="020B0604020202020204" pitchFamily="34" charset="0"/>
                <a:ea typeface="Times New Roman" panose="02020603050405020304" pitchFamily="18" charset="0"/>
                <a:cs typeface="Arial" panose="020B0604020202020204" pitchFamily="34" charset="0"/>
              </a:rPr>
              <a:t>Frontline</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0" marR="0">
              <a:lnSpc>
                <a:spcPct val="115000"/>
              </a:lnSpc>
              <a:spcBef>
                <a:spcPts val="0"/>
              </a:spcBef>
              <a:spcAft>
                <a:spcPts val="1200"/>
              </a:spcAft>
              <a:tabLst>
                <a:tab pos="1628775" algn="l"/>
              </a:tabLs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 ¿Se observan enfermedades inesperadas? ¿Qué enfermedades están aumentando? Si se ha producido un brote, ¿se observa alguna disminución?  ¿Los centros están notificando  reportes “cero” sobre enfermedades clave?</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¿Qué servicios informan a tiempo? ¿Qué centros informan con retraso o no informan en absoluto? ¿Hay centros que se retrasan sistemáticamente o no informan en absoluto? ¿Faltan datos en sus informes? Quizá necesiten una visita.</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Si colaboró con otro sector en el informe de vigilancia de las Actividades de campo 1, podría continuar la colaboración para el informe ampliado.</a:t>
            </a: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a:t>
            </a:fld>
            <a:endParaRPr lang="en-US" altLang="en-US"/>
          </a:p>
        </p:txBody>
      </p:sp>
    </p:spTree>
    <p:extLst>
      <p:ext uri="{BB962C8B-B14F-4D97-AF65-F5344CB8AC3E}">
        <p14:creationId xmlns:p14="http://schemas.microsoft.com/office/powerpoint/2010/main" val="2956682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 ha estado utilizando la plantilla de informe semanal de resumen de vigilancia, puede seguir utilizándola.  Si su oficina ya elabora un informe semanal utilizando un formato diferente, puede utilizar el formato de su oficina siempre que incluya información similar. </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El informe final debe incluir al menos </a:t>
            </a:r>
            <a:r>
              <a:rPr lang="es-GT" sz="1200" b="1"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 semanas de datos</a:t>
            </a:r>
            <a:r>
              <a:rPr lang="es-GT" sz="12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Con 12 semanas de datos, podrá identificar patrones y tendencias, incluyendo si las recomendaciones de mejora de la calidad de los datos de </a:t>
            </a:r>
            <a:r>
              <a:rPr lang="es-GT" sz="1200" b="1"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la Actividad de campo 1 </a:t>
            </a:r>
            <a:r>
              <a:rPr lang="es-GT" sz="12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han tenido algún impacto.</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GT" sz="12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Los datos históricos pueden ser útiles para evaluar la variación estacional. Los participantes deben tratar de comparar los datos observados recientemente en el periodo de 12 semanas con el nivel esperado de enfermedad para el mismo periodo de tiempo y lugares, basándose en los datos notificados en años </a:t>
            </a:r>
            <a:r>
              <a:rPr lang="es-GT" sz="1200" b="1"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anteriores</a:t>
            </a:r>
            <a:r>
              <a:rPr lang="es-GT" sz="12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372582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GT" sz="1200" b="1" noProof="0" dirty="0">
                <a:effectLst/>
                <a:latin typeface="Arial" panose="020B0604020202020204" pitchFamily="34" charset="0"/>
                <a:ea typeface="Calibri" panose="020F0502020204030204" pitchFamily="34" charset="0"/>
                <a:cs typeface="Arial" panose="020B0604020202020204" pitchFamily="34" charset="0"/>
              </a:rPr>
              <a:t>Notas de los instructores:</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GT" sz="1200" noProof="0" dirty="0">
                <a:effectLst/>
                <a:latin typeface="Arial" panose="020B0604020202020204" pitchFamily="34" charset="0"/>
                <a:ea typeface="Times New Roman" panose="02020603050405020304" pitchFamily="18" charset="0"/>
                <a:cs typeface="Arial" panose="020B0604020202020204" pitchFamily="34" charset="0"/>
              </a:rPr>
              <a:t>La segunda actividad obligatoria consiste en analizar e informar sobre un problema de calidad de la vigilancia identificado en el Trabajo de campo 1 con 3 opciones.</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2592845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noProof="0" dirty="0"/>
              <a:t>Aquí tiene una plantilla que puede utilizar.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a:t>
            </a:fld>
            <a:endParaRPr lang="en-US" altLang="en-US"/>
          </a:p>
        </p:txBody>
      </p:sp>
    </p:spTree>
    <p:extLst>
      <p:ext uri="{BB962C8B-B14F-4D97-AF65-F5344CB8AC3E}">
        <p14:creationId xmlns:p14="http://schemas.microsoft.com/office/powerpoint/2010/main" val="161877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n-US" sz="1200" b="1" dirty="0">
                <a:effectLst/>
                <a:latin typeface="Arial" panose="020B0604020202020204" pitchFamily="34" charset="0"/>
                <a:ea typeface="Calibri" panose="020F0502020204030204" pitchFamily="34" charset="0"/>
                <a:cs typeface="Arial" panose="020B0604020202020204" pitchFamily="34" charset="0"/>
              </a:rPr>
              <a:t>Notas de los instructores:</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n-US" sz="1200" b="1" i="0" u="sng" dirty="0">
                <a:effectLst/>
                <a:latin typeface="Arial" panose="020B0604020202020204" pitchFamily="34" charset="0"/>
                <a:ea typeface="Times New Roman" panose="02020603050405020304" pitchFamily="18" charset="0"/>
                <a:cs typeface="Arial" panose="020B0604020202020204" pitchFamily="34" charset="0"/>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La segunda actividad obligatoria consiste en analizar e informar sobre un problema de calidad de la vigilancia identificado en el Trabajo de campo 1</a:t>
            </a:r>
            <a:r>
              <a:rPr lang="en-US" sz="1200" dirty="0">
                <a:effectLst/>
                <a:latin typeface="Arial" charset="0"/>
                <a:ea typeface="+mn-ea"/>
                <a:cs typeface="Arial"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Esto no pretende ser un ejercicio académico sólo para su uso en este curso. Su finalidad es proporcionar información y recomendaciones a quienes </a:t>
            </a:r>
            <a:r>
              <a:rPr lang="en-US" sz="1200" dirty="0" err="1">
                <a:effectLst/>
                <a:latin typeface="Arial" panose="020B0604020202020204" pitchFamily="34" charset="0"/>
                <a:ea typeface="Times New Roman" panose="02020603050405020304" pitchFamily="18" charset="0"/>
                <a:cs typeface="Arial" panose="020B0604020202020204" pitchFamily="34" charset="0"/>
              </a:rPr>
              <a:t>tienen</a:t>
            </a:r>
            <a:r>
              <a:rPr lang="en-US" sz="1200" dirty="0">
                <a:effectLst/>
                <a:latin typeface="Arial" panose="020B0604020202020204" pitchFamily="34" charset="0"/>
                <a:ea typeface="Times New Roman" panose="02020603050405020304" pitchFamily="18" charset="0"/>
                <a:cs typeface="Arial" panose="020B0604020202020204" pitchFamily="34" charset="0"/>
              </a:rPr>
              <a:t> la </a:t>
            </a:r>
            <a:r>
              <a:rPr lang="en-US" sz="1200" dirty="0" err="1">
                <a:effectLst/>
                <a:latin typeface="Arial" panose="020B0604020202020204" pitchFamily="34" charset="0"/>
                <a:ea typeface="Times New Roman" panose="02020603050405020304" pitchFamily="18" charset="0"/>
                <a:cs typeface="Arial" panose="020B0604020202020204" pitchFamily="34" charset="0"/>
              </a:rPr>
              <a:t>autoridad</a:t>
            </a:r>
            <a:r>
              <a:rPr lang="en-US" sz="1200" dirty="0">
                <a:effectLst/>
                <a:latin typeface="Arial" panose="020B0604020202020204" pitchFamily="34" charset="0"/>
                <a:ea typeface="Times New Roman" panose="02020603050405020304" pitchFamily="18" charset="0"/>
                <a:cs typeface="Arial" panose="020B0604020202020204" pitchFamily="34" charset="0"/>
              </a:rPr>
              <a:t> para tomar medidas y mejorar el sistema de vigilancia.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n-US" sz="1200" dirty="0">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15000"/>
              </a:lnSpc>
              <a:spcBef>
                <a:spcPts val="0"/>
              </a:spcBef>
              <a:spcAft>
                <a:spcPts val="1200"/>
              </a:spcAft>
              <a:buClrTx/>
              <a:buSzTx/>
              <a:buFont typeface="Wingdings" panose="05000000000000000000" pitchFamily="2" charset="2"/>
              <a:buNone/>
              <a:tabLst/>
              <a:defRPr/>
            </a:pPr>
            <a:r>
              <a:rPr lang="en-US" sz="1200" b="1" u="none" dirty="0">
                <a:effectLst/>
                <a:latin typeface="Arial" panose="020B0604020202020204" pitchFamily="34" charset="0"/>
                <a:cs typeface="Arial" panose="020B0604020202020204" pitchFamily="34" charset="0"/>
              </a:rPr>
              <a:t>Leer los pasos en la diapositiva</a:t>
            </a:r>
            <a:endParaRPr lang="en-US" b="1" u="none"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2108986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GT"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17567356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3145820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95892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aprendizaje</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936887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566981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472734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724108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721960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994615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22142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778330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63949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1998390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9958239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059504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341499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095226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263022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892048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961706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CA41CCC5-F48C-414A-BDD1-7F9B65BCB7CA}" type="datetimeFigureOut">
              <a:rPr lang="en-US" smtClean="0"/>
              <a:t>3/24/2026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CA50EE77-C776-4B3E-B53D-4F93E697A00B}"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9" name="Text Box 2058">
            <a:extLst>
              <a:ext uri="{FF2B5EF4-FFF2-40B4-BE49-F238E27FC236}">
                <a16:creationId xmlns:a16="http://schemas.microsoft.com/office/drawing/2014/main" id="{20932605-9FE8-034B-3D48-3D7791F2B396}"/>
              </a:ext>
            </a:extLst>
          </p:cNvPr>
          <p:cNvSpPr txBox="1">
            <a:spLocks noChangeArrowheads="1"/>
          </p:cNvSpPr>
          <p:nvPr userDrawn="1"/>
        </p:nvSpPr>
        <p:spPr bwMode="auto">
          <a:xfrm>
            <a:off x="0" y="6400800"/>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10" name="Text Box 2070">
            <a:extLst>
              <a:ext uri="{FF2B5EF4-FFF2-40B4-BE49-F238E27FC236}">
                <a16:creationId xmlns:a16="http://schemas.microsoft.com/office/drawing/2014/main" id="{3616AFB7-8875-D60B-8C1F-3804FC98AFF2}"/>
              </a:ext>
            </a:extLst>
          </p:cNvPr>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11" name="Picture 4">
            <a:extLst>
              <a:ext uri="{FF2B5EF4-FFF2-40B4-BE49-F238E27FC236}">
                <a16:creationId xmlns:a16="http://schemas.microsoft.com/office/drawing/2014/main" id="{D7B36B2D-9507-DF6A-F402-C47B8A28798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12" name="Rectangle 11">
            <a:extLst>
              <a:ext uri="{FF2B5EF4-FFF2-40B4-BE49-F238E27FC236}">
                <a16:creationId xmlns:a16="http://schemas.microsoft.com/office/drawing/2014/main" id="{69DF1E50-9DD3-4BA0-E9C3-BD3F7998DA73}"/>
              </a:ext>
            </a:extLst>
          </p:cNvPr>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3601715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666046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1940025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791951"/>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err="1">
                <a:solidFill>
                  <a:srgbClr val="109648"/>
                </a:solidFill>
                <a:latin typeface="Franklin Gothic Medium" panose="020B0603020102020204" pitchFamily="34" charset="0"/>
              </a:rPr>
              <a:t>Usando</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el</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Enfoque</a:t>
            </a:r>
            <a:r>
              <a:rPr lang="en-US" sz="3600" i="1" dirty="0">
                <a:solidFill>
                  <a:srgbClr val="109648"/>
                </a:solidFill>
                <a:latin typeface="Franklin Gothic Medium" panose="020B0603020102020204" pitchFamily="34" charset="0"/>
              </a:rPr>
              <a:t> de Una Sola </a:t>
            </a:r>
            <a:r>
              <a:rPr lang="en-US" sz="3600" i="1" dirty="0" err="1">
                <a:solidFill>
                  <a:srgbClr val="109648"/>
                </a:solidFill>
                <a:latin typeface="Franklin Gothic Medium" panose="020B0603020102020204" pitchFamily="34" charset="0"/>
              </a:rPr>
              <a:t>Salud</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9118331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4296051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9786995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1746076466"/>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51339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32134211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9679396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cxnSp>
        <p:nvCxnSpPr>
          <p:cNvPr id="7" name="Straight Connector 6"/>
          <p:cNvCxnSpPr/>
          <p:nvPr userDrawn="1"/>
        </p:nvCxnSpPr>
        <p:spPr>
          <a:xfrm>
            <a:off x="436033" y="5942013"/>
            <a:ext cx="11150600" cy="0"/>
          </a:xfrm>
          <a:prstGeom prst="line">
            <a:avLst/>
          </a:prstGeom>
          <a:ln w="50800">
            <a:solidFill>
              <a:srgbClr val="336799"/>
            </a:solidFill>
          </a:ln>
        </p:spPr>
        <p:style>
          <a:lnRef idx="1">
            <a:schemeClr val="accent1"/>
          </a:lnRef>
          <a:fillRef idx="0">
            <a:schemeClr val="accent1"/>
          </a:fillRef>
          <a:effectRef idx="0">
            <a:schemeClr val="accent1"/>
          </a:effectRef>
          <a:fontRef idx="minor">
            <a:schemeClr val="tx1"/>
          </a:fontRef>
        </p:style>
      </p:cxnSp>
      <p:pic>
        <p:nvPicPr>
          <p:cNvPr id="8" name="Picture 9"/>
          <p:cNvPicPr>
            <a:picLocks noChangeAspect="1"/>
          </p:cNvPicPr>
          <p:nvPr userDrawn="1"/>
        </p:nvPicPr>
        <p:blipFill>
          <a:blip r:embed="rId2">
            <a:extLst>
              <a:ext uri="{28A0092B-C50C-407E-A947-70E740481C1C}">
                <a14:useLocalDpi xmlns:a14="http://schemas.microsoft.com/office/drawing/2010/main" val="0"/>
              </a:ext>
            </a:extLst>
          </a:blip>
          <a:srcRect/>
          <a:stretch/>
        </p:blipFill>
        <p:spPr bwMode="auto">
          <a:xfrm>
            <a:off x="7416800" y="2609850"/>
            <a:ext cx="41656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69384" y="298451"/>
            <a:ext cx="2681816"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Connector 9"/>
          <p:cNvCxnSpPr/>
          <p:nvPr userDrawn="1"/>
        </p:nvCxnSpPr>
        <p:spPr>
          <a:xfrm>
            <a:off x="436033" y="5942013"/>
            <a:ext cx="11150600"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userDrawn="1"/>
        </p:nvSpPr>
        <p:spPr bwMode="auto">
          <a:xfrm>
            <a:off x="436034" y="1417638"/>
            <a:ext cx="626956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defRPr/>
            </a:pPr>
            <a:r>
              <a:rPr lang="en-US" altLang="en-US" sz="2400" dirty="0">
                <a:solidFill>
                  <a:srgbClr val="00820C"/>
                </a:solidFill>
                <a:latin typeface="Franklin Gothic Medium" panose="020B0603020102020204" pitchFamily="34" charset="0"/>
              </a:rPr>
              <a:t>FETP-Frontline + One Health</a:t>
            </a:r>
          </a:p>
        </p:txBody>
      </p:sp>
      <p:sp>
        <p:nvSpPr>
          <p:cNvPr id="12" name="Text Placeholder 3"/>
          <p:cNvSpPr>
            <a:spLocks noGrp="1"/>
          </p:cNvSpPr>
          <p:nvPr>
            <p:ph type="body" sz="quarter" idx="16"/>
          </p:nvPr>
        </p:nvSpPr>
        <p:spPr>
          <a:xfrm>
            <a:off x="6299201" y="742949"/>
            <a:ext cx="5292708" cy="521208"/>
          </a:xfrm>
          <a:prstGeom prst="rect">
            <a:avLst/>
          </a:prstGeom>
        </p:spPr>
        <p:txBody>
          <a:bodyPr/>
          <a:lstStyle>
            <a:lvl1pPr marL="0" indent="0">
              <a:buNone/>
              <a:defRPr b="1"/>
            </a:lvl1pPr>
          </a:lstStyle>
          <a:p>
            <a:pPr lvl="0"/>
            <a:r>
              <a:rPr lang="en-US"/>
              <a:t>Edit Master text styles</a:t>
            </a:r>
          </a:p>
        </p:txBody>
      </p:sp>
      <p:sp>
        <p:nvSpPr>
          <p:cNvPr id="13" name="Text Placeholder 27">
            <a:extLst>
              <a:ext uri="{FF2B5EF4-FFF2-40B4-BE49-F238E27FC236}">
                <a16:creationId xmlns:a16="http://schemas.microsoft.com/office/drawing/2014/main" id="{DE773544-E4A4-45D2-B3A4-D098E3E21F95}"/>
              </a:ext>
            </a:extLst>
          </p:cNvPr>
          <p:cNvSpPr>
            <a:spLocks noGrp="1"/>
          </p:cNvSpPr>
          <p:nvPr>
            <p:ph type="body" sz="quarter" idx="13"/>
          </p:nvPr>
        </p:nvSpPr>
        <p:spPr>
          <a:xfrm>
            <a:off x="436228" y="1876497"/>
            <a:ext cx="7255739" cy="739467"/>
          </a:xfrm>
          <a:prstGeom prst="rect">
            <a:avLst/>
          </a:prstGeom>
        </p:spPr>
        <p:txBody>
          <a:bodyPr lIns="0" rIns="0"/>
          <a:lstStyle>
            <a:lvl1pPr marL="0" indent="0">
              <a:lnSpc>
                <a:spcPct val="100000"/>
              </a:lnSpc>
              <a:spcBef>
                <a:spcPts val="0"/>
              </a:spcBef>
              <a:spcAft>
                <a:spcPts val="0"/>
              </a:spcAft>
              <a:buFontTx/>
              <a:buNone/>
              <a:defRPr sz="4000" b="1" i="0" baseline="0">
                <a:solidFill>
                  <a:srgbClr val="00953A"/>
                </a:solidFill>
                <a:latin typeface="Franklin Gothic Medium" panose="020B0603020102020204" pitchFamily="34" charset="0"/>
                <a:cs typeface="Franklin Gothic Medium" panose="020B0603020102020204" pitchFamily="34" charset="0"/>
              </a:defRPr>
            </a:lvl1pPr>
            <a:lvl2pPr>
              <a:buNone/>
              <a:defRPr sz="3200" b="0" i="0" baseline="0">
                <a:latin typeface="Arial Black"/>
                <a:cs typeface="Arial Black"/>
              </a:defRPr>
            </a:lvl2pPr>
            <a:lvl3pPr>
              <a:buNone/>
              <a:defRPr sz="3200" b="0" i="0" baseline="0">
                <a:latin typeface="Arial Black"/>
                <a:cs typeface="Arial Black"/>
              </a:defRPr>
            </a:lvl3pPr>
            <a:lvl4pPr>
              <a:buNone/>
              <a:defRPr sz="3200" b="0" i="0" baseline="0">
                <a:latin typeface="Arial Black"/>
                <a:cs typeface="Arial Black"/>
              </a:defRPr>
            </a:lvl4pPr>
            <a:lvl5pPr>
              <a:buNone/>
              <a:defRPr sz="3200" b="0" i="0" baseline="0">
                <a:latin typeface="Arial Black"/>
                <a:cs typeface="Arial Black"/>
              </a:defRPr>
            </a:lvl5pPr>
          </a:lstStyle>
          <a:p>
            <a:pPr lvl="0"/>
            <a:r>
              <a:rPr lang="en-US"/>
              <a:t>Edit Master text styles</a:t>
            </a:r>
          </a:p>
        </p:txBody>
      </p:sp>
      <p:sp>
        <p:nvSpPr>
          <p:cNvPr id="15" name="Text Placeholder 27">
            <a:extLst>
              <a:ext uri="{FF2B5EF4-FFF2-40B4-BE49-F238E27FC236}">
                <a16:creationId xmlns:a16="http://schemas.microsoft.com/office/drawing/2014/main" id="{45EB4CC8-6102-4944-B1B1-F3CD3A44FA31}"/>
              </a:ext>
            </a:extLst>
          </p:cNvPr>
          <p:cNvSpPr>
            <a:spLocks noGrp="1"/>
          </p:cNvSpPr>
          <p:nvPr>
            <p:ph type="body" sz="quarter" idx="17"/>
          </p:nvPr>
        </p:nvSpPr>
        <p:spPr>
          <a:xfrm>
            <a:off x="436227" y="2622920"/>
            <a:ext cx="7996572" cy="739467"/>
          </a:xfrm>
          <a:prstGeom prst="rect">
            <a:avLst/>
          </a:prstGeom>
        </p:spPr>
        <p:txBody>
          <a:bodyPr lIns="0" rIns="0"/>
          <a:lstStyle>
            <a:lvl1pPr marL="0" indent="0">
              <a:lnSpc>
                <a:spcPct val="100000"/>
              </a:lnSpc>
              <a:spcBef>
                <a:spcPts val="0"/>
              </a:spcBef>
              <a:spcAft>
                <a:spcPts val="0"/>
              </a:spcAft>
              <a:buFontTx/>
              <a:buNone/>
              <a:defRPr sz="4000" b="0" i="0" baseline="0">
                <a:solidFill>
                  <a:schemeClr val="tx1"/>
                </a:solidFill>
                <a:latin typeface="Franklin Gothic Medium" panose="020B0603020102020204" pitchFamily="34" charset="0"/>
                <a:cs typeface="Franklin Gothic Medium" panose="020B0603020102020204" pitchFamily="34" charset="0"/>
              </a:defRPr>
            </a:lvl1pPr>
            <a:lvl2pPr>
              <a:buNone/>
              <a:defRPr sz="3200" b="0" i="0" baseline="0">
                <a:latin typeface="Arial Black"/>
                <a:cs typeface="Arial Black"/>
              </a:defRPr>
            </a:lvl2pPr>
            <a:lvl3pPr>
              <a:buNone/>
              <a:defRPr sz="3200" b="0" i="0" baseline="0">
                <a:latin typeface="Arial Black"/>
                <a:cs typeface="Arial Black"/>
              </a:defRPr>
            </a:lvl3pPr>
            <a:lvl4pPr>
              <a:buNone/>
              <a:defRPr sz="3200" b="0" i="0" baseline="0">
                <a:latin typeface="Arial Black"/>
                <a:cs typeface="Arial Black"/>
              </a:defRPr>
            </a:lvl4pPr>
            <a:lvl5pPr>
              <a:buNone/>
              <a:defRPr sz="3200" b="0" i="0" baseline="0">
                <a:latin typeface="Arial Black"/>
                <a:cs typeface="Arial Black"/>
              </a:defRPr>
            </a:lvl5pPr>
          </a:lstStyle>
          <a:p>
            <a:pPr lvl="0"/>
            <a:r>
              <a:rPr lang="en-US"/>
              <a:t>Edit Master text styles</a:t>
            </a:r>
          </a:p>
        </p:txBody>
      </p:sp>
      <p:sp>
        <p:nvSpPr>
          <p:cNvPr id="16" name="Subtitle 2"/>
          <p:cNvSpPr>
            <a:spLocks noGrp="1"/>
          </p:cNvSpPr>
          <p:nvPr>
            <p:ph type="subTitle" idx="1"/>
          </p:nvPr>
        </p:nvSpPr>
        <p:spPr>
          <a:xfrm>
            <a:off x="8127999" y="6167447"/>
            <a:ext cx="3467999" cy="498324"/>
          </a:xfrm>
          <a:prstGeom prst="rect">
            <a:avLst/>
          </a:prstGeom>
        </p:spPr>
        <p:txBody>
          <a:bodyPr/>
          <a:lstStyle>
            <a:lvl1pPr marL="0" indent="0" algn="r">
              <a:buNone/>
              <a:defRPr sz="18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 Placeholder 5"/>
          <p:cNvSpPr>
            <a:spLocks noGrp="1"/>
          </p:cNvSpPr>
          <p:nvPr>
            <p:ph type="body" sz="quarter" idx="11"/>
          </p:nvPr>
        </p:nvSpPr>
        <p:spPr>
          <a:xfrm>
            <a:off x="418169" y="6168596"/>
            <a:ext cx="7608231" cy="502920"/>
          </a:xfrm>
          <a:prstGeom prst="rect">
            <a:avLst/>
          </a:prstGeom>
        </p:spPr>
        <p:txBody>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pPr lvl="0"/>
            <a:r>
              <a:rPr lang="en-US"/>
              <a:t>Edit Master text styles</a:t>
            </a:r>
          </a:p>
        </p:txBody>
      </p:sp>
    </p:spTree>
    <p:extLst>
      <p:ext uri="{BB962C8B-B14F-4D97-AF65-F5344CB8AC3E}">
        <p14:creationId xmlns:p14="http://schemas.microsoft.com/office/powerpoint/2010/main" val="830214765"/>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Learning Objectives">
    <p:spTree>
      <p:nvGrpSpPr>
        <p:cNvPr id="1" name=""/>
        <p:cNvGrpSpPr/>
        <p:nvPr/>
      </p:nvGrpSpPr>
      <p:grpSpPr>
        <a:xfrm>
          <a:off x="0" y="0"/>
          <a:ext cx="0" cy="0"/>
          <a:chOff x="0" y="0"/>
          <a:chExt cx="0" cy="0"/>
        </a:xfrm>
      </p:grpSpPr>
      <p:sp>
        <p:nvSpPr>
          <p:cNvPr id="4" name="Text Box 2058"/>
          <p:cNvSpPr txBox="1">
            <a:spLocks noChangeArrowheads="1"/>
          </p:cNvSpPr>
          <p:nvPr userDrawn="1"/>
        </p:nvSpPr>
        <p:spPr bwMode="auto">
          <a:xfrm>
            <a:off x="0" y="6400800"/>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8BA4C540-C2DD-4BC4-AF21-5B6591183F01}"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5"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6"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7" name="Rectangle 6"/>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8" name="Straight Connector 7"/>
          <p:cNvCxnSpPr/>
          <p:nvPr userDrawn="1"/>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userDrawn="1"/>
        </p:nvSpPr>
        <p:spPr bwMode="auto">
          <a:xfrm>
            <a:off x="588434" y="622300"/>
            <a:ext cx="1109556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spcBef>
                <a:spcPts val="1200"/>
              </a:spcBef>
              <a:defRPr/>
            </a:pPr>
            <a:r>
              <a:rPr lang="en-US" altLang="en-US" sz="3600">
                <a:latin typeface="Franklin Gothic Medium" panose="020B0603020102020204" pitchFamily="34" charset="0"/>
              </a:rPr>
              <a:t>Lesson 2.08 Learning Objectives</a:t>
            </a:r>
          </a:p>
          <a:p>
            <a:pPr>
              <a:spcBef>
                <a:spcPts val="1200"/>
              </a:spcBef>
              <a:defRPr/>
            </a:pPr>
            <a:r>
              <a:rPr lang="en-US" altLang="en-US" sz="2800">
                <a:latin typeface="Arial" panose="020B0604020202020204" pitchFamily="34" charset="0"/>
              </a:rPr>
              <a:t>At the end of this lesson, you will be able to:</a:t>
            </a:r>
          </a:p>
          <a:p>
            <a:pPr>
              <a:spcBef>
                <a:spcPts val="1200"/>
              </a:spcBef>
              <a:defRPr/>
            </a:pPr>
            <a:endParaRPr lang="en-US" altLang="en-US" sz="2800">
              <a:latin typeface="Arial" panose="020B0604020202020204" pitchFamily="34" charset="0"/>
            </a:endParaRPr>
          </a:p>
        </p:txBody>
      </p:sp>
      <p:sp>
        <p:nvSpPr>
          <p:cNvPr id="3" name="Content Placeholder 2"/>
          <p:cNvSpPr>
            <a:spLocks noGrp="1"/>
          </p:cNvSpPr>
          <p:nvPr>
            <p:ph idx="1"/>
          </p:nvPr>
        </p:nvSpPr>
        <p:spPr>
          <a:xfrm>
            <a:off x="548640" y="1912083"/>
            <a:ext cx="11094720" cy="4488716"/>
          </a:xfrm>
          <a:prstGeom prst="rect">
            <a:avLst/>
          </a:prstGeom>
        </p:spPr>
        <p:txBody>
          <a:bodyPr/>
          <a:lstStyle>
            <a:lvl1pPr>
              <a:spcBef>
                <a:spcPts val="600"/>
              </a:spcBef>
              <a:buClr>
                <a:srgbClr val="00820C"/>
              </a:buClr>
              <a:buFont typeface="Wingdings" pitchFamily="2" charset="2"/>
              <a:buChar char="§"/>
              <a:defRPr sz="2800"/>
            </a:lvl1pPr>
            <a:lvl2pPr>
              <a:spcBef>
                <a:spcPts val="600"/>
              </a:spcBef>
              <a:buClr>
                <a:srgbClr val="00953A"/>
              </a:buClr>
              <a:defRPr sz="2800"/>
            </a:lvl2pPr>
            <a:lvl3pPr>
              <a:spcBef>
                <a:spcPts val="0"/>
              </a:spcBef>
              <a:buClr>
                <a:srgbClr val="00953A"/>
              </a:buClr>
              <a:defRPr sz="2400"/>
            </a:lvl3pPr>
            <a:lvl4pPr>
              <a:spcBef>
                <a:spcPts val="0"/>
              </a:spcBef>
              <a:buClr>
                <a:srgbClr val="00953A"/>
              </a:buClr>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172266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Learning Objectives, Questions">
    <p:spTree>
      <p:nvGrpSpPr>
        <p:cNvPr id="1" name=""/>
        <p:cNvGrpSpPr/>
        <p:nvPr/>
      </p:nvGrpSpPr>
      <p:grpSpPr>
        <a:xfrm>
          <a:off x="0" y="0"/>
          <a:ext cx="0" cy="0"/>
          <a:chOff x="0" y="0"/>
          <a:chExt cx="0" cy="0"/>
        </a:xfrm>
      </p:grpSpPr>
      <p:sp>
        <p:nvSpPr>
          <p:cNvPr id="4" name="Text Box 2058"/>
          <p:cNvSpPr txBox="1">
            <a:spLocks noChangeArrowheads="1"/>
          </p:cNvSpPr>
          <p:nvPr userDrawn="1"/>
        </p:nvSpPr>
        <p:spPr bwMode="auto">
          <a:xfrm>
            <a:off x="0" y="6400800"/>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7DDCE04B-A465-47F3-B80F-77B9B7E4A863}"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5"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6"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7" name="Rectangle 6"/>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8" name="Straight Connector 7"/>
          <p:cNvCxnSpPr/>
          <p:nvPr userDrawn="1"/>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userDrawn="1"/>
        </p:nvSpPr>
        <p:spPr bwMode="auto">
          <a:xfrm>
            <a:off x="588434" y="622300"/>
            <a:ext cx="1109556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spcBef>
                <a:spcPts val="1200"/>
              </a:spcBef>
              <a:defRPr/>
            </a:pPr>
            <a:r>
              <a:rPr lang="en-US" altLang="en-US" sz="3600">
                <a:latin typeface="Franklin Gothic Medium" panose="020B0603020102020204" pitchFamily="34" charset="0"/>
              </a:rPr>
              <a:t>Lesson 2.08 Learning Objectives</a:t>
            </a:r>
          </a:p>
          <a:p>
            <a:pPr>
              <a:spcBef>
                <a:spcPts val="1200"/>
              </a:spcBef>
              <a:defRPr/>
            </a:pPr>
            <a:r>
              <a:rPr lang="en-US" altLang="en-US" sz="2800">
                <a:latin typeface="Arial" panose="020B0604020202020204" pitchFamily="34" charset="0"/>
              </a:rPr>
              <a:t>At the end of this lesson, you will be able to:</a:t>
            </a:r>
          </a:p>
          <a:p>
            <a:pPr>
              <a:spcBef>
                <a:spcPts val="1200"/>
              </a:spcBef>
              <a:defRPr/>
            </a:pPr>
            <a:endParaRPr lang="en-US" altLang="en-US" sz="2800">
              <a:latin typeface="Arial" panose="020B0604020202020204" pitchFamily="34" charset="0"/>
            </a:endParaRPr>
          </a:p>
        </p:txBody>
      </p:sp>
      <p:sp>
        <p:nvSpPr>
          <p:cNvPr id="10" name="TextBox 9"/>
          <p:cNvSpPr txBox="1">
            <a:spLocks noChangeArrowheads="1"/>
          </p:cNvSpPr>
          <p:nvPr userDrawn="1"/>
        </p:nvSpPr>
        <p:spPr bwMode="auto">
          <a:xfrm>
            <a:off x="304800" y="5334000"/>
            <a:ext cx="118173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defRPr/>
            </a:pPr>
            <a:endParaRPr lang="en-US" altLang="en-US"/>
          </a:p>
        </p:txBody>
      </p:sp>
      <p:sp>
        <p:nvSpPr>
          <p:cNvPr id="11" name="TextBox 10"/>
          <p:cNvSpPr txBox="1">
            <a:spLocks noChangeArrowheads="1"/>
          </p:cNvSpPr>
          <p:nvPr userDrawn="1"/>
        </p:nvSpPr>
        <p:spPr bwMode="auto">
          <a:xfrm>
            <a:off x="3149600" y="5486401"/>
            <a:ext cx="5486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lgn="ctr">
              <a:defRPr/>
            </a:pPr>
            <a:r>
              <a:rPr lang="en-US" altLang="en-US" sz="5400">
                <a:latin typeface="Arial" panose="020B0604020202020204" pitchFamily="34" charset="0"/>
              </a:rPr>
              <a:t>Questions?</a:t>
            </a:r>
          </a:p>
        </p:txBody>
      </p:sp>
      <p:sp>
        <p:nvSpPr>
          <p:cNvPr id="3" name="Content Placeholder 2"/>
          <p:cNvSpPr>
            <a:spLocks noGrp="1"/>
          </p:cNvSpPr>
          <p:nvPr>
            <p:ph idx="1"/>
          </p:nvPr>
        </p:nvSpPr>
        <p:spPr>
          <a:xfrm>
            <a:off x="548640" y="1912083"/>
            <a:ext cx="11094720" cy="4488716"/>
          </a:xfrm>
          <a:prstGeom prst="rect">
            <a:avLst/>
          </a:prstGeom>
        </p:spPr>
        <p:txBody>
          <a:bodyPr/>
          <a:lstStyle>
            <a:lvl1pPr>
              <a:spcBef>
                <a:spcPts val="600"/>
              </a:spcBef>
              <a:buClr>
                <a:srgbClr val="00820C"/>
              </a:buClr>
              <a:buFont typeface="Wingdings" pitchFamily="2" charset="2"/>
              <a:buChar char="§"/>
              <a:defRPr sz="2800"/>
            </a:lvl1pPr>
            <a:lvl2pPr>
              <a:spcBef>
                <a:spcPts val="600"/>
              </a:spcBef>
              <a:buClr>
                <a:srgbClr val="00953A"/>
              </a:buClr>
              <a:defRPr sz="2800"/>
            </a:lvl2pPr>
            <a:lvl3pPr>
              <a:spcBef>
                <a:spcPts val="0"/>
              </a:spcBef>
              <a:buClr>
                <a:srgbClr val="00953A"/>
              </a:buClr>
              <a:defRPr sz="2400"/>
            </a:lvl3pPr>
            <a:lvl4pPr>
              <a:spcBef>
                <a:spcPts val="0"/>
              </a:spcBef>
              <a:buClr>
                <a:srgbClr val="00953A"/>
              </a:buClr>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5724655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2_Title only">
    <p:spTree>
      <p:nvGrpSpPr>
        <p:cNvPr id="1" name=""/>
        <p:cNvGrpSpPr/>
        <p:nvPr/>
      </p:nvGrpSpPr>
      <p:grpSpPr>
        <a:xfrm>
          <a:off x="0" y="0"/>
          <a:ext cx="0" cy="0"/>
          <a:chOff x="0" y="0"/>
          <a:chExt cx="0" cy="0"/>
        </a:xfrm>
      </p:grpSpPr>
      <p:sp>
        <p:nvSpPr>
          <p:cNvPr id="3" name="Text Box 2058"/>
          <p:cNvSpPr txBox="1">
            <a:spLocks noChangeArrowheads="1"/>
          </p:cNvSpPr>
          <p:nvPr userDrawn="1"/>
        </p:nvSpPr>
        <p:spPr bwMode="auto">
          <a:xfrm>
            <a:off x="0" y="6400800"/>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7" name="Straight Connector 6"/>
          <p:cNvCxnSpPr/>
          <p:nvPr userDrawn="1"/>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a:prstGeom prst="rect">
            <a:avLst/>
          </a:prstGeo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739167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690238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Text Box 2058"/>
          <p:cNvSpPr txBox="1">
            <a:spLocks noChangeArrowheads="1"/>
          </p:cNvSpPr>
          <p:nvPr userDrawn="1"/>
        </p:nvSpPr>
        <p:spPr bwMode="auto">
          <a:xfrm>
            <a:off x="0" y="6400800"/>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3"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4"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5" name="Rectangle 4"/>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0979853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Bulleted List">
    <p:spTree>
      <p:nvGrpSpPr>
        <p:cNvPr id="1" name=""/>
        <p:cNvGrpSpPr/>
        <p:nvPr/>
      </p:nvGrpSpPr>
      <p:grpSpPr>
        <a:xfrm>
          <a:off x="0" y="0"/>
          <a:ext cx="0" cy="0"/>
          <a:chOff x="0" y="0"/>
          <a:chExt cx="0" cy="0"/>
        </a:xfrm>
      </p:grpSpPr>
      <p:sp>
        <p:nvSpPr>
          <p:cNvPr id="3" name="Text Placeholder 2"/>
          <p:cNvSpPr>
            <a:spLocks noGrp="1"/>
          </p:cNvSpPr>
          <p:nvPr>
            <p:ph type="body" sz="quarter" idx="11" hasCustomPrompt="1"/>
          </p:nvPr>
        </p:nvSpPr>
        <p:spPr>
          <a:xfrm>
            <a:off x="524256" y="1179576"/>
            <a:ext cx="11192256" cy="4855464"/>
          </a:xfrm>
          <a:prstGeom prst="rect">
            <a:avLst/>
          </a:prstGeom>
        </p:spPr>
        <p:txBody>
          <a:bodyPr/>
          <a:lstStyle>
            <a:lvl1pPr marL="283464" indent="-283464">
              <a:buClr>
                <a:schemeClr val="tx1"/>
              </a:buClr>
              <a:buFont typeface="Wingdings" panose="05000000000000000000" pitchFamily="2" charset="2"/>
              <a:buChar char="§"/>
              <a:defRPr sz="2800"/>
            </a:lvl1pPr>
            <a:lvl2pPr>
              <a:buClr>
                <a:schemeClr val="tx1"/>
              </a:buClr>
              <a:defRPr sz="2800"/>
            </a:lvl2pPr>
            <a:lvl3pPr>
              <a:buClr>
                <a:schemeClr val="tx1"/>
              </a:buClr>
              <a:defRPr sz="2800"/>
            </a:lvl3pPr>
            <a:lvl4pPr marL="1600200" indent="-228600">
              <a:buClr>
                <a:schemeClr val="tx1"/>
              </a:buClr>
              <a:buSzPct val="110000"/>
              <a:buFont typeface="Arial" panose="020B0604020202020204" pitchFamily="34" charset="0"/>
              <a:buChar char="◦"/>
              <a:defRPr sz="2800">
                <a:solidFill>
                  <a:schemeClr val="accent5"/>
                </a:solidFill>
              </a:defRPr>
            </a:lvl4pPr>
            <a:lvl5pPr>
              <a:buClrTx/>
              <a:defRPr sz="2800">
                <a:solidFill>
                  <a:srgbClr val="FF0000"/>
                </a:solidFill>
              </a:defRPr>
            </a:lvl5pPr>
          </a:lstStyle>
          <a:p>
            <a:pPr lvl="0"/>
            <a:r>
              <a:rPr lang="en-US"/>
              <a:t>Click to edit Master text styles [Level 1]</a:t>
            </a:r>
          </a:p>
          <a:p>
            <a:pPr lvl="1"/>
            <a:r>
              <a:rPr lang="en-US"/>
              <a:t>Level 2</a:t>
            </a:r>
          </a:p>
          <a:p>
            <a:pPr lvl="2"/>
            <a:r>
              <a:rPr lang="en-US"/>
              <a:t>Level 3</a:t>
            </a:r>
          </a:p>
          <a:p>
            <a:pPr lvl="3"/>
            <a:r>
              <a:rPr lang="en-US"/>
              <a:t>Fourth level</a:t>
            </a:r>
          </a:p>
        </p:txBody>
      </p:sp>
      <p:sp>
        <p:nvSpPr>
          <p:cNvPr id="17" name="Text Placeholder 12"/>
          <p:cNvSpPr>
            <a:spLocks noGrp="1"/>
          </p:cNvSpPr>
          <p:nvPr>
            <p:ph type="body" sz="quarter" idx="14" hasCustomPrompt="1"/>
          </p:nvPr>
        </p:nvSpPr>
        <p:spPr>
          <a:xfrm>
            <a:off x="524256" y="6045205"/>
            <a:ext cx="10899648" cy="624042"/>
          </a:xfrm>
          <a:prstGeom prst="rect">
            <a:avLst/>
          </a:prstGeom>
        </p:spPr>
        <p:txBody>
          <a:bodyPr anchor="b" anchorCtr="0"/>
          <a:lstStyle>
            <a:lvl1pPr marL="0" indent="0" algn="l">
              <a:spcBef>
                <a:spcPts val="0"/>
              </a:spcBef>
              <a:buNone/>
              <a:defRPr sz="1800" spc="0" baseline="0">
                <a:solidFill>
                  <a:schemeClr val="accent5"/>
                </a:solidFill>
                <a:latin typeface="Arial" panose="020B0604020202020204" pitchFamily="34" charset="0"/>
                <a:cs typeface="Arial" panose="020B0604020202020204" pitchFamily="34" charset="0"/>
              </a:defRPr>
            </a:lvl1pPr>
          </a:lstStyle>
          <a:p>
            <a:pPr lvl="0"/>
            <a:r>
              <a:rPr lang="en-US"/>
              <a:t>Citation</a:t>
            </a:r>
          </a:p>
          <a:p>
            <a:pPr lvl="0"/>
            <a:r>
              <a:rPr lang="en-US"/>
              <a:t>Second line</a:t>
            </a:r>
          </a:p>
        </p:txBody>
      </p:sp>
      <p:sp>
        <p:nvSpPr>
          <p:cNvPr id="19" name="Text Placeholder 3"/>
          <p:cNvSpPr>
            <a:spLocks noGrp="1"/>
          </p:cNvSpPr>
          <p:nvPr>
            <p:ph type="body" sz="quarter" idx="15" hasCustomPrompt="1"/>
          </p:nvPr>
        </p:nvSpPr>
        <p:spPr>
          <a:xfrm>
            <a:off x="559266" y="0"/>
            <a:ext cx="11185319" cy="1088136"/>
          </a:xfrm>
          <a:prstGeom prst="rect">
            <a:avLst/>
          </a:prstGeom>
        </p:spPr>
        <p:txBody>
          <a:bodyPr anchor="b" anchorCtr="0"/>
          <a:lstStyle>
            <a:lvl1pPr marL="0" indent="0">
              <a:lnSpc>
                <a:spcPts val="3900"/>
              </a:lnSpc>
              <a:spcBef>
                <a:spcPts val="0"/>
              </a:spcBef>
              <a:buNone/>
              <a:defRPr lang="en-US" sz="3600" b="0" kern="1200" baseline="0" dirty="0">
                <a:solidFill>
                  <a:schemeClr val="accent5"/>
                </a:solidFill>
                <a:latin typeface="Franklin Gothic Medium" panose="020B0603020102020204" pitchFamily="34" charset="0"/>
                <a:ea typeface="+mn-ea"/>
                <a:cs typeface="Arial"/>
              </a:defRPr>
            </a:lvl1pPr>
          </a:lstStyle>
          <a:p>
            <a:pPr lvl="0"/>
            <a:r>
              <a:rPr lang="en-US"/>
              <a:t>Title: Second Title</a:t>
            </a:r>
          </a:p>
        </p:txBody>
      </p:sp>
      <p:cxnSp>
        <p:nvCxnSpPr>
          <p:cNvPr id="20" name="Straight Connector 19"/>
          <p:cNvCxnSpPr/>
          <p:nvPr userDrawn="1"/>
        </p:nvCxnSpPr>
        <p:spPr>
          <a:xfrm>
            <a:off x="559267" y="1090426"/>
            <a:ext cx="1118532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7278" y="6108342"/>
            <a:ext cx="895351" cy="723900"/>
          </a:xfrm>
          <a:prstGeom prst="rect">
            <a:avLst/>
          </a:prstGeom>
          <a:noFill/>
          <a:ln w="50800">
            <a:solidFill>
              <a:schemeClr val="accent6"/>
            </a:solidFill>
            <a:miter lim="800000"/>
            <a:headEnd/>
            <a:tailEnd/>
          </a:ln>
          <a:extLst>
            <a:ext uri="{909E8E84-426E-40DD-AFC4-6F175D3DCCD1}">
              <a14:hiddenFill xmlns:a14="http://schemas.microsoft.com/office/drawing/2010/main">
                <a:solidFill>
                  <a:srgbClr val="FFFFFF"/>
                </a:solidFill>
              </a14:hiddenFill>
            </a:ext>
          </a:extLst>
        </p:spPr>
      </p:pic>
      <p:sp>
        <p:nvSpPr>
          <p:cNvPr id="10" name="Slide Number Placeholder 5"/>
          <p:cNvSpPr>
            <a:spLocks noGrp="1"/>
          </p:cNvSpPr>
          <p:nvPr>
            <p:ph type="sldNum" sz="quarter" idx="4"/>
          </p:nvPr>
        </p:nvSpPr>
        <p:spPr>
          <a:xfrm>
            <a:off x="-93879" y="6326347"/>
            <a:ext cx="496853" cy="365125"/>
          </a:xfrm>
          <a:prstGeom prst="rect">
            <a:avLst/>
          </a:prstGeom>
        </p:spPr>
        <p:txBody>
          <a:bodyPr vert="horz" lIns="0" tIns="0" rIns="0" bIns="0" rtlCol="0" anchor="ctr"/>
          <a:lstStyle>
            <a:lvl1pPr marL="0" algn="r" defTabSz="457200" rtl="0" eaLnBrk="1" latinLnBrk="0" hangingPunct="1">
              <a:defRPr lang="en-US" sz="1600" kern="1200" cap="all" smtClean="0">
                <a:solidFill>
                  <a:srgbClr val="000000"/>
                </a:solidFill>
                <a:latin typeface="Arial Re"/>
                <a:ea typeface="+mn-ea"/>
                <a:cs typeface="Arial Re"/>
              </a:defRPr>
            </a:lvl1pPr>
          </a:lstStyle>
          <a:p>
            <a:fld id="{232F399E-A823-8741-8D87-6A1DD0C00948}" type="slidenum">
              <a:rPr lang="en-US" smtClean="0"/>
              <a:pPr/>
              <a:t>‹#›</a:t>
            </a:fld>
            <a:endParaRPr lang="en-US"/>
          </a:p>
        </p:txBody>
      </p:sp>
    </p:spTree>
    <p:extLst>
      <p:ext uri="{BB962C8B-B14F-4D97-AF65-F5344CB8AC3E}">
        <p14:creationId xmlns:p14="http://schemas.microsoft.com/office/powerpoint/2010/main" val="170019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78966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925822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54734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40208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743296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Clave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los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iconos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del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curso</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a:t>
            </a:r>
            <a:endParaRPr lang="en-US" sz="440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41297973"/>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err="1">
                          <a:solidFill>
                            <a:schemeClr val="tx1"/>
                          </a:solidFill>
                        </a:rPr>
                        <a:t>Icono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err="1">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err="1">
                          <a:solidFill>
                            <a:schemeClr val="dk1"/>
                          </a:solidFill>
                          <a:latin typeface="+mn-lt"/>
                          <a:ea typeface="Arial"/>
                          <a:cs typeface="Arial"/>
                          <a:sym typeface="Arial"/>
                        </a:rPr>
                        <a:t>Objetivos</a:t>
                      </a:r>
                      <a:r>
                        <a:rPr lang="en-US" sz="2000" b="1" dirty="0">
                          <a:solidFill>
                            <a:schemeClr val="dk1"/>
                          </a:solidFill>
                          <a:latin typeface="+mn-lt"/>
                          <a:ea typeface="Arial"/>
                          <a:cs typeface="Arial"/>
                          <a:sym typeface="Arial"/>
                        </a:rPr>
                        <a:t> </a:t>
                      </a:r>
                      <a:r>
                        <a:rPr lang="en-US" sz="2000" b="0" dirty="0">
                          <a:solidFill>
                            <a:schemeClr val="dk1"/>
                          </a:solidFill>
                          <a:latin typeface="+mn-lt"/>
                          <a:ea typeface="Arial"/>
                          <a:cs typeface="Arial"/>
                          <a:sym typeface="Arial"/>
                        </a:rPr>
                        <a:t>de la </a:t>
                      </a:r>
                      <a:r>
                        <a:rPr lang="en-US" sz="2000" b="0" dirty="0" err="1">
                          <a:solidFill>
                            <a:schemeClr val="dk1"/>
                          </a:solidFill>
                          <a:latin typeface="+mn-lt"/>
                          <a:ea typeface="Arial"/>
                          <a:cs typeface="Arial"/>
                          <a:sym typeface="Arial"/>
                        </a:rPr>
                        <a:t>sesión</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dirty="0">
                          <a:solidFill>
                            <a:schemeClr val="dk1"/>
                          </a:solidFill>
                          <a:latin typeface="+mn-lt"/>
                          <a:ea typeface="Arial"/>
                          <a:cs typeface="Arial"/>
                          <a:sym typeface="Arial"/>
                        </a:rPr>
                        <a:t>Diálogo de descubrimiento </a:t>
                      </a:r>
                      <a:r>
                        <a:rPr lang="es-ES" sz="2000" b="0" dirty="0">
                          <a:solidFill>
                            <a:schemeClr val="dk1"/>
                          </a:solidFill>
                          <a:latin typeface="+mn-lt"/>
                          <a:ea typeface="Arial"/>
                          <a:cs typeface="Arial"/>
                          <a:sym typeface="Arial"/>
                        </a:rPr>
                        <a:t>invita a compartir ideas </a:t>
                      </a:r>
                      <a:br>
                        <a:rPr lang="es-ES" sz="2000" b="0" dirty="0">
                          <a:solidFill>
                            <a:schemeClr val="dk1"/>
                          </a:solidFill>
                          <a:latin typeface="+mn-lt"/>
                          <a:ea typeface="Arial"/>
                          <a:cs typeface="Arial"/>
                          <a:sym typeface="Arial"/>
                        </a:rPr>
                      </a:br>
                      <a:r>
                        <a:rPr lang="es-ES" sz="2000" b="0" dirty="0">
                          <a:solidFill>
                            <a:schemeClr val="dk1"/>
                          </a:solidFill>
                          <a:latin typeface="+mn-lt"/>
                          <a:ea typeface="Arial"/>
                          <a:cs typeface="Arial"/>
                          <a:sym typeface="Arial"/>
                        </a:rPr>
                        <a:t>y experiencias</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dirty="0">
                          <a:solidFill>
                            <a:schemeClr val="dk1"/>
                          </a:solidFill>
                          <a:latin typeface="+mn-lt"/>
                          <a:ea typeface="Arial"/>
                          <a:cs typeface="Arial"/>
                          <a:sym typeface="Arial"/>
                        </a:rPr>
                        <a:t>Actividad </a:t>
                      </a:r>
                      <a:r>
                        <a:rPr lang="es-ES" sz="2000" b="0" dirty="0">
                          <a:solidFill>
                            <a:schemeClr val="dk1"/>
                          </a:solidFill>
                          <a:latin typeface="+mn-lt"/>
                          <a:ea typeface="Arial"/>
                          <a:cs typeface="Arial"/>
                          <a:sym typeface="Arial"/>
                        </a:rPr>
                        <a:t>realizada individualmente o en grupo</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err="1">
                          <a:solidFill>
                            <a:schemeClr val="dk1"/>
                          </a:solidFill>
                          <a:latin typeface="+mn-lt"/>
                          <a:ea typeface="Arial"/>
                          <a:cs typeface="Arial"/>
                          <a:sym typeface="Arial"/>
                        </a:rPr>
                        <a:t>Destaca</a:t>
                      </a:r>
                      <a:r>
                        <a:rPr lang="en-US" sz="2000" b="1"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el</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enfoque</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multisectorial</a:t>
                      </a:r>
                      <a:r>
                        <a:rPr lang="en-US" sz="2000" b="0" dirty="0">
                          <a:solidFill>
                            <a:schemeClr val="dk1"/>
                          </a:solidFill>
                          <a:latin typeface="+mn-lt"/>
                          <a:ea typeface="Arial"/>
                          <a:cs typeface="Arial"/>
                          <a:sym typeface="Arial"/>
                        </a:rPr>
                        <a:t> o </a:t>
                      </a:r>
                      <a:r>
                        <a:rPr lang="en-US" sz="2000" b="0" dirty="0" err="1">
                          <a:solidFill>
                            <a:schemeClr val="dk1"/>
                          </a:solidFill>
                          <a:latin typeface="+mn-lt"/>
                          <a:ea typeface="Arial"/>
                          <a:cs typeface="Arial"/>
                          <a:sym typeface="Arial"/>
                        </a:rPr>
                        <a:t>el</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enfoque</a:t>
                      </a:r>
                      <a:r>
                        <a:rPr lang="en-US" sz="2000" b="0" dirty="0">
                          <a:solidFill>
                            <a:schemeClr val="dk1"/>
                          </a:solidFill>
                          <a:latin typeface="+mn-lt"/>
                          <a:ea typeface="Arial"/>
                          <a:cs typeface="Arial"/>
                          <a:sym typeface="Arial"/>
                        </a:rPr>
                        <a:t> de Una </a:t>
                      </a:r>
                      <a:br>
                        <a:rPr lang="en-US" sz="2000" b="0" dirty="0">
                          <a:solidFill>
                            <a:schemeClr val="dk1"/>
                          </a:solidFill>
                          <a:latin typeface="+mn-lt"/>
                          <a:ea typeface="Arial"/>
                          <a:cs typeface="Arial"/>
                          <a:sym typeface="Arial"/>
                        </a:rPr>
                      </a:br>
                      <a:r>
                        <a:rPr lang="en-US" sz="2000" b="0" dirty="0">
                          <a:solidFill>
                            <a:schemeClr val="dk1"/>
                          </a:solidFill>
                          <a:latin typeface="+mn-lt"/>
                          <a:ea typeface="Arial"/>
                          <a:cs typeface="Arial"/>
                          <a:sym typeface="Arial"/>
                        </a:rPr>
                        <a:t>Sola </a:t>
                      </a:r>
                      <a:r>
                        <a:rPr lang="en-US" sz="2000" b="0" dirty="0" err="1">
                          <a:solidFill>
                            <a:schemeClr val="dk1"/>
                          </a:solidFill>
                          <a:latin typeface="+mn-lt"/>
                          <a:ea typeface="Arial"/>
                          <a:cs typeface="Arial"/>
                          <a:sym typeface="Arial"/>
                        </a:rPr>
                        <a:t>Salud</a:t>
                      </a:r>
                      <a:endParaRPr lang="en-US" sz="2000" b="0" dirty="0">
                        <a:solidFill>
                          <a:schemeClr val="dk1"/>
                        </a:solidFill>
                        <a:latin typeface="+mn-lt"/>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58030776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C8FFBF17-4C71-01AD-72D7-99817B33DFD5}"/>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
        <p:nvSpPr>
          <p:cNvPr id="3" name="Rectangle 2">
            <a:extLst>
              <a:ext uri="{FF2B5EF4-FFF2-40B4-BE49-F238E27FC236}">
                <a16:creationId xmlns:a16="http://schemas.microsoft.com/office/drawing/2014/main" id="{C9D4DCBF-A13D-F7EE-270A-B3D53EC12CEA}"/>
              </a:ext>
            </a:extLst>
          </p:cNvPr>
          <p:cNvSpPr/>
          <p:nvPr userDrawn="1"/>
        </p:nvSpPr>
        <p:spPr>
          <a:xfrm>
            <a:off x="0" y="6672263"/>
            <a:ext cx="12192000" cy="203200"/>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4268822360"/>
      </p:ext>
    </p:extLst>
  </p:cSld>
  <p:clrMap bg1="lt1" tx1="dk1" bg2="lt2" tx2="dk2" accent1="accent1" accent2="accent2" accent3="accent3" accent4="accent4" accent5="accent5" accent6="accent6" hlink="hlink" folHlink="folHlink"/>
  <p:sldLayoutIdLst>
    <p:sldLayoutId id="2147484762" r:id="rId1"/>
    <p:sldLayoutId id="2147484763" r:id="rId2"/>
    <p:sldLayoutId id="2147484764" r:id="rId3"/>
    <p:sldLayoutId id="2147484765" r:id="rId4"/>
    <p:sldLayoutId id="2147484766" r:id="rId5"/>
    <p:sldLayoutId id="2147484767" r:id="rId6"/>
    <p:sldLayoutId id="2147484768" r:id="rId7"/>
    <p:sldLayoutId id="2147484769" r:id="rId8"/>
    <p:sldLayoutId id="2147484770" r:id="rId9"/>
    <p:sldLayoutId id="2147484771" r:id="rId10"/>
    <p:sldLayoutId id="2147484772" r:id="rId11"/>
    <p:sldLayoutId id="2147484773" r:id="rId12"/>
    <p:sldLayoutId id="2147484774" r:id="rId13"/>
    <p:sldLayoutId id="2147484775" r:id="rId14"/>
    <p:sldLayoutId id="2147484776" r:id="rId15"/>
    <p:sldLayoutId id="2147484777" r:id="rId16"/>
    <p:sldLayoutId id="2147484778" r:id="rId17"/>
    <p:sldLayoutId id="2147484779" r:id="rId18"/>
    <p:sldLayoutId id="2147484780" r:id="rId19"/>
    <p:sldLayoutId id="2147484781" r:id="rId20"/>
    <p:sldLayoutId id="2147484782" r:id="rId21"/>
    <p:sldLayoutId id="2147484783" r:id="rId22"/>
    <p:sldLayoutId id="2147484784" r:id="rId23"/>
    <p:sldLayoutId id="2147484785" r:id="rId24"/>
    <p:sldLayoutId id="2147484786" r:id="rId25"/>
    <p:sldLayoutId id="2147484787" r:id="rId26"/>
    <p:sldLayoutId id="2147484788" r:id="rId27"/>
    <p:sldLayoutId id="2147484789" r:id="rId28"/>
    <p:sldLayoutId id="2147484790" r:id="rId29"/>
    <p:sldLayoutId id="2147484791" r:id="rId30"/>
    <p:sldLayoutId id="2147484792" r:id="rId31"/>
    <p:sldLayoutId id="2147484793" r:id="rId32"/>
    <p:sldLayoutId id="2147484794" r:id="rId33"/>
    <p:sldLayoutId id="2147484795" r:id="rId34"/>
    <p:sldLayoutId id="2147484796" r:id="rId35"/>
    <p:sldLayoutId id="2147484698" r:id="rId36"/>
    <p:sldLayoutId id="2147484670" r:id="rId37"/>
    <p:sldLayoutId id="2147484671" r:id="rId38"/>
    <p:sldLayoutId id="2147484673" r:id="rId39"/>
    <p:sldLayoutId id="2147484674" r:id="rId40"/>
    <p:sldLayoutId id="2147484675" r:id="rId4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a:xfrm>
            <a:off x="518159" y="2110490"/>
            <a:ext cx="9003211" cy="1588535"/>
          </a:xfrm>
        </p:spPr>
        <p:txBody>
          <a:bodyPr/>
          <a:lstStyle/>
          <a:p>
            <a:pPr>
              <a:spcBef>
                <a:spcPct val="0"/>
              </a:spcBef>
              <a:spcAft>
                <a:spcPct val="0"/>
              </a:spcAft>
            </a:pPr>
            <a:r>
              <a:rPr lang="en-US" altLang="en-US" dirty="0">
                <a:cs typeface="Times New Roman" panose="02020603050405020304" pitchFamily="18" charset="0"/>
              </a:rPr>
              <a:t>Introducción a las actividades del Intervalo de Campo 2</a:t>
            </a:r>
          </a:p>
        </p:txBody>
      </p:sp>
      <p:sp>
        <p:nvSpPr>
          <p:cNvPr id="3" name="Text Placeholder 2">
            <a:extLst>
              <a:ext uri="{FF2B5EF4-FFF2-40B4-BE49-F238E27FC236}">
                <a16:creationId xmlns:a16="http://schemas.microsoft.com/office/drawing/2014/main" id="{D9CF3A35-F6EA-FE14-CF4F-8BAE8A5D4C5E}"/>
              </a:ext>
            </a:extLst>
          </p:cNvPr>
          <p:cNvSpPr>
            <a:spLocks noGrp="1"/>
          </p:cNvSpPr>
          <p:nvPr>
            <p:ph type="body" sz="quarter" idx="16"/>
          </p:nvPr>
        </p:nvSpPr>
        <p:spPr/>
        <p:txBody>
          <a:bodyPr/>
          <a:lstStyle/>
          <a:p>
            <a:r>
              <a:rPr lang="en-US" dirty="0"/>
              <a:t>Taller 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lstStyle/>
          <a:p>
            <a:pPr marL="457200" lvl="1" indent="-457200">
              <a:buClrTx/>
              <a:buFont typeface="Arial" panose="020B0604020202020204" pitchFamily="34" charset="0"/>
              <a:buChar char="•"/>
            </a:pPr>
            <a:r>
              <a:rPr lang="es-GT" sz="2800" noProof="0" dirty="0"/>
              <a:t>Elija uno de los siguientes:</a:t>
            </a:r>
          </a:p>
          <a:p>
            <a:pPr marL="690563" lvl="1" indent="-233363">
              <a:buFont typeface="Wingdings" panose="05000000000000000000" pitchFamily="2" charset="2"/>
              <a:buChar char="§"/>
            </a:pPr>
            <a:r>
              <a:rPr lang="es-GT" noProof="0" dirty="0"/>
              <a:t>Opción 1: Realizar una investigación de caso</a:t>
            </a:r>
          </a:p>
          <a:p>
            <a:pPr marL="690563" lvl="1" indent="-233363">
              <a:buFont typeface="Wingdings" panose="05000000000000000000" pitchFamily="2" charset="2"/>
              <a:buChar char="§"/>
            </a:pPr>
            <a:r>
              <a:rPr lang="es-GT" noProof="0" dirty="0"/>
              <a:t>Opción 2: Participar en la investigación de un brote</a:t>
            </a:r>
          </a:p>
          <a:p>
            <a:pPr marL="1147763" lvl="2" indent="-233363">
              <a:buFont typeface="Wingdings" panose="05000000000000000000" pitchFamily="2" charset="2"/>
              <a:buChar char="§"/>
            </a:pPr>
            <a:endParaRPr lang="es-GT" noProof="0" dirty="0"/>
          </a:p>
          <a:p>
            <a:pPr marL="514350" lvl="1" indent="-514350">
              <a:buAutoNum type="arabicPeriod"/>
            </a:pPr>
            <a:endParaRPr lang="en-US" b="1" dirty="0">
              <a:solidFill>
                <a:schemeClr val="bg1">
                  <a:lumMod val="65000"/>
                </a:schemeClr>
              </a:solidFill>
            </a:endParaRPr>
          </a:p>
          <a:p>
            <a:pPr marL="514350" lvl="1" indent="-514350">
              <a:buAutoNum type="arabicPeriod"/>
            </a:pPr>
            <a:endParaRPr lang="en-US" dirty="0"/>
          </a:p>
        </p:txBody>
      </p:sp>
      <p:sp>
        <p:nvSpPr>
          <p:cNvPr id="3" name="Title 2"/>
          <p:cNvSpPr>
            <a:spLocks noGrp="1"/>
          </p:cNvSpPr>
          <p:nvPr>
            <p:ph type="title"/>
          </p:nvPr>
        </p:nvSpPr>
        <p:spPr/>
        <p:txBody>
          <a:bodyPr/>
          <a:lstStyle/>
          <a:p>
            <a:r>
              <a:rPr lang="es-GT" noProof="0" dirty="0"/>
              <a:t>Actividad 4: Investigación de caso o brote</a:t>
            </a:r>
          </a:p>
        </p:txBody>
      </p:sp>
    </p:spTree>
    <p:extLst>
      <p:ext uri="{BB962C8B-B14F-4D97-AF65-F5344CB8AC3E}">
        <p14:creationId xmlns:p14="http://schemas.microsoft.com/office/powerpoint/2010/main" val="1215240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2B6D337-8DF5-F539-D429-E8BB37A6AB05}"/>
              </a:ext>
            </a:extLst>
          </p:cNvPr>
          <p:cNvSpPr>
            <a:spLocks noGrp="1"/>
          </p:cNvSpPr>
          <p:nvPr>
            <p:ph sz="half" idx="2"/>
          </p:nvPr>
        </p:nvSpPr>
        <p:spPr>
          <a:xfrm>
            <a:off x="838200" y="1478857"/>
            <a:ext cx="5054600" cy="4639309"/>
          </a:xfrm>
        </p:spPr>
        <p:txBody>
          <a:bodyPr/>
          <a:lstStyle/>
          <a:p>
            <a:r>
              <a:rPr lang="es-GT" noProof="0" dirty="0"/>
              <a:t>Realizar una investigación de caso</a:t>
            </a:r>
          </a:p>
          <a:p>
            <a:r>
              <a:rPr lang="es-GT" noProof="0" dirty="0"/>
              <a:t>Completar un informe </a:t>
            </a:r>
            <a:br>
              <a:rPr lang="es-GT" noProof="0" dirty="0"/>
            </a:br>
            <a:r>
              <a:rPr lang="es-GT" noProof="0" dirty="0"/>
              <a:t>de caso </a:t>
            </a:r>
          </a:p>
        </p:txBody>
      </p:sp>
      <p:sp>
        <p:nvSpPr>
          <p:cNvPr id="2" name="Title 1">
            <a:extLst>
              <a:ext uri="{FF2B5EF4-FFF2-40B4-BE49-F238E27FC236}">
                <a16:creationId xmlns:a16="http://schemas.microsoft.com/office/drawing/2014/main" id="{FF441F28-AD91-4970-8281-9B7955DE3666}"/>
              </a:ext>
            </a:extLst>
          </p:cNvPr>
          <p:cNvSpPr>
            <a:spLocks noGrp="1"/>
          </p:cNvSpPr>
          <p:nvPr>
            <p:ph type="title"/>
          </p:nvPr>
        </p:nvSpPr>
        <p:spPr/>
        <p:txBody>
          <a:bodyPr/>
          <a:lstStyle/>
          <a:p>
            <a:r>
              <a:rPr lang="es-GT" noProof="0" dirty="0"/>
              <a:t>Actividad 4, Opción 1: Investigar un caso</a:t>
            </a:r>
          </a:p>
        </p:txBody>
      </p:sp>
      <p:graphicFrame>
        <p:nvGraphicFramePr>
          <p:cNvPr id="4" name="Picture Placeholder 7">
            <a:extLst>
              <a:ext uri="{FF2B5EF4-FFF2-40B4-BE49-F238E27FC236}">
                <a16:creationId xmlns:a16="http://schemas.microsoft.com/office/drawing/2014/main" id="{AD00E94D-A764-44B2-A4C0-0B87CE14754E}"/>
              </a:ext>
            </a:extLst>
          </p:cNvPr>
          <p:cNvGraphicFramePr>
            <a:graphicFrameLocks/>
          </p:cNvGraphicFramePr>
          <p:nvPr>
            <p:extLst>
              <p:ext uri="{D42A27DB-BD31-4B8C-83A1-F6EECF244321}">
                <p14:modId xmlns:p14="http://schemas.microsoft.com/office/powerpoint/2010/main" val="1074688601"/>
              </p:ext>
            </p:extLst>
          </p:nvPr>
        </p:nvGraphicFramePr>
        <p:xfrm>
          <a:off x="6299202" y="1478857"/>
          <a:ext cx="5054600" cy="4813100"/>
        </p:xfrm>
        <a:graphic>
          <a:graphicData uri="http://schemas.openxmlformats.org/drawingml/2006/table">
            <a:tbl>
              <a:tblPr firstRow="1" firstCol="1" bandRow="1">
                <a:tableStyleId>{F2DE63D5-997A-4646-A377-4702673A728D}</a:tableStyleId>
              </a:tblPr>
              <a:tblGrid>
                <a:gridCol w="3563256">
                  <a:extLst>
                    <a:ext uri="{9D8B030D-6E8A-4147-A177-3AD203B41FA5}">
                      <a16:colId xmlns:a16="http://schemas.microsoft.com/office/drawing/2014/main" val="20001"/>
                    </a:ext>
                  </a:extLst>
                </a:gridCol>
                <a:gridCol w="1491344">
                  <a:extLst>
                    <a:ext uri="{9D8B030D-6E8A-4147-A177-3AD203B41FA5}">
                      <a16:colId xmlns:a16="http://schemas.microsoft.com/office/drawing/2014/main" val="20002"/>
                    </a:ext>
                  </a:extLst>
                </a:gridCol>
              </a:tblGrid>
              <a:tr h="344364">
                <a:tc gridSpan="2">
                  <a:txBody>
                    <a:bodyPr/>
                    <a:lstStyle/>
                    <a:p>
                      <a:pPr algn="ctr">
                        <a:lnSpc>
                          <a:spcPct val="100000"/>
                        </a:lnSpc>
                        <a:spcBef>
                          <a:spcPts val="0"/>
                        </a:spcBef>
                        <a:spcAft>
                          <a:spcPts val="600"/>
                        </a:spcAft>
                      </a:pPr>
                      <a:r>
                        <a:rPr lang="en-US" sz="1400" dirty="0">
                          <a:solidFill>
                            <a:schemeClr val="tx1"/>
                          </a:solidFill>
                        </a:rPr>
                        <a:t>Formulario de investigación de casos de cólera</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en-US"/>
                    </a:p>
                  </a:txBody>
                  <a:tcPr/>
                </a:tc>
                <a:extLst>
                  <a:ext uri="{0D108BD9-81ED-4DB2-BD59-A6C34878D82A}">
                    <a16:rowId xmlns:a16="http://schemas.microsoft.com/office/drawing/2014/main" val="10000"/>
                  </a:ext>
                </a:extLst>
              </a:tr>
              <a:tr h="344364">
                <a:tc gridSpan="2">
                  <a:txBody>
                    <a:bodyPr/>
                    <a:lstStyle/>
                    <a:p>
                      <a:pPr algn="ctr">
                        <a:lnSpc>
                          <a:spcPct val="100000"/>
                        </a:lnSpc>
                        <a:spcBef>
                          <a:spcPts val="0"/>
                        </a:spcBef>
                        <a:spcAft>
                          <a:spcPts val="600"/>
                        </a:spcAft>
                      </a:pPr>
                      <a:r>
                        <a:rPr lang="en-US" sz="1400" dirty="0"/>
                        <a:t>Área: Información relacionada con el paciente y el laboratorio clínico</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en-US"/>
                    </a:p>
                  </a:txBody>
                  <a:tcPr/>
                </a:tc>
                <a:extLst>
                  <a:ext uri="{0D108BD9-81ED-4DB2-BD59-A6C34878D82A}">
                    <a16:rowId xmlns:a16="http://schemas.microsoft.com/office/drawing/2014/main" val="10001"/>
                  </a:ext>
                </a:extLst>
              </a:tr>
              <a:tr h="206619">
                <a:tc>
                  <a:txBody>
                    <a:bodyPr/>
                    <a:lstStyle/>
                    <a:p>
                      <a:pPr marL="0" marR="0" algn="ctr">
                        <a:lnSpc>
                          <a:spcPct val="100000"/>
                        </a:lnSpc>
                        <a:spcBef>
                          <a:spcPts val="0"/>
                        </a:spcBef>
                        <a:spcAft>
                          <a:spcPts val="600"/>
                        </a:spcAft>
                      </a:pPr>
                      <a:r>
                        <a:rPr lang="en-US" sz="1200" b="1" dirty="0">
                          <a:solidFill>
                            <a:schemeClr val="tx1"/>
                          </a:solidFill>
                          <a:effectLst/>
                          <a:latin typeface="Arial" panose="020B0604020202020204" pitchFamily="34" charset="0"/>
                          <a:cs typeface="Arial" panose="020B0604020202020204" pitchFamily="34" charset="0"/>
                        </a:rPr>
                        <a:t>Variables/Preguntas</a:t>
                      </a:r>
                      <a:endParaRPr lang="en-US" sz="1200" b="1"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00000"/>
                        </a:lnSpc>
                        <a:spcBef>
                          <a:spcPts val="0"/>
                        </a:spcBef>
                        <a:spcAft>
                          <a:spcPts val="600"/>
                        </a:spcAft>
                      </a:pPr>
                      <a:r>
                        <a:rPr lang="en-US" sz="1200" b="1" dirty="0">
                          <a:solidFill>
                            <a:schemeClr val="tx1"/>
                          </a:solidFill>
                          <a:effectLst/>
                          <a:latin typeface="Arial" panose="020B0604020202020204" pitchFamily="34" charset="0"/>
                          <a:cs typeface="Arial" panose="020B0604020202020204" pitchFamily="34" charset="0"/>
                        </a:rPr>
                        <a:t>Respuestas</a:t>
                      </a:r>
                      <a:endParaRPr lang="en-US" sz="1200" b="1"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Día de detección (dd/mm/aaaa)</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dirty="0">
                          <a:solidFill>
                            <a:schemeClr val="tx1"/>
                          </a:solidFill>
                          <a:effectLst/>
                        </a:rPr>
                        <a:t> </a:t>
                      </a:r>
                      <a:endParaRPr lang="en-US" sz="700" dirty="0">
                        <a:solidFill>
                          <a:schemeClr val="tx1"/>
                        </a:solidFill>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Lugar de detección (centro sanitario o comunidad)</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dirty="0">
                          <a:effectLst/>
                        </a:rPr>
                        <a:t> </a:t>
                      </a:r>
                      <a:endParaRPr lang="en-US" sz="700" dirty="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Número de identificación del paciente</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a:effectLst/>
                        </a:rPr>
                        <a:t> </a:t>
                      </a:r>
                      <a:endParaRPr lang="en-US" sz="70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06728">
                <a:tc>
                  <a:txBody>
                    <a:bodyPr/>
                    <a:lstStyle/>
                    <a:p>
                      <a:pPr marL="0" marR="0">
                        <a:lnSpc>
                          <a:spcPct val="100000"/>
                        </a:lnSpc>
                        <a:spcBef>
                          <a:spcPts val="0"/>
                        </a:spcBef>
                        <a:spcAft>
                          <a:spcPts val="600"/>
                        </a:spcAft>
                      </a:pPr>
                      <a:r>
                        <a:rPr lang="en-US" sz="1200" b="0" dirty="0" err="1">
                          <a:solidFill>
                            <a:schemeClr val="tx1"/>
                          </a:solidFill>
                          <a:effectLst/>
                          <a:latin typeface="Arial" panose="020B0604020202020204" pitchFamily="34" charset="0"/>
                          <a:cs typeface="Arial" panose="020B0604020202020204" pitchFamily="34" charset="0"/>
                        </a:rPr>
                        <a:t>Apellido</a:t>
                      </a:r>
                      <a:r>
                        <a:rPr lang="en-US" sz="1200" b="0" dirty="0">
                          <a:solidFill>
                            <a:schemeClr val="tx1"/>
                          </a:solidFill>
                          <a:effectLst/>
                          <a:latin typeface="Arial" panose="020B0604020202020204" pitchFamily="34" charset="0"/>
                          <a:cs typeface="Arial" panose="020B0604020202020204" pitchFamily="34" charset="0"/>
                        </a:rPr>
                        <a:t> del paciente</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a:effectLst/>
                        </a:rPr>
                        <a:t> </a:t>
                      </a:r>
                      <a:endParaRPr lang="en-US" sz="70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Nombre(s) del paciente</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a:effectLst/>
                        </a:rPr>
                        <a:t> </a:t>
                      </a:r>
                      <a:endParaRPr lang="en-US" sz="70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Edad (años)</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a:effectLst/>
                        </a:rPr>
                        <a:t> </a:t>
                      </a:r>
                      <a:endParaRPr lang="en-US" sz="70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Sexo (F/M)</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dirty="0">
                          <a:effectLst/>
                        </a:rPr>
                        <a:t> </a:t>
                      </a:r>
                      <a:endParaRPr lang="en-US" sz="700" dirty="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Número de personas en el mismo hogar</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a:effectLst/>
                        </a:rPr>
                        <a:t> </a:t>
                      </a:r>
                      <a:endParaRPr lang="en-US" sz="70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Dirección del paciente</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a:effectLst/>
                        </a:rPr>
                        <a:t> </a:t>
                      </a:r>
                      <a:endParaRPr lang="en-US" sz="70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          Pueblo/ciudad</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dirty="0">
                          <a:effectLst/>
                        </a:rPr>
                        <a:t> </a:t>
                      </a:r>
                      <a:endParaRPr lang="en-US" sz="700" dirty="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          Barrio</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a:effectLst/>
                        </a:rPr>
                        <a:t> </a:t>
                      </a:r>
                      <a:endParaRPr lang="en-US" sz="70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          Distrito</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a:effectLst/>
                        </a:rPr>
                        <a:t> </a:t>
                      </a:r>
                      <a:endParaRPr lang="en-US" sz="70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4"/>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          Región</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dirty="0">
                          <a:effectLst/>
                        </a:rPr>
                        <a:t> </a:t>
                      </a:r>
                      <a:endParaRPr lang="en-US" sz="700" dirty="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5"/>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          País</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a:effectLst/>
                        </a:rPr>
                        <a:t> </a:t>
                      </a:r>
                      <a:endParaRPr lang="en-US" sz="70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6"/>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Fecha de inicio (primeros síntomas) (dd/mm/aaaa)</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a:effectLst/>
                        </a:rPr>
                        <a:t> </a:t>
                      </a:r>
                      <a:endParaRPr lang="en-US" sz="70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7"/>
                  </a:ext>
                </a:extLst>
              </a:tr>
              <a:tr h="206728">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Signos y síntomas clínicos </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a:effectLst/>
                        </a:rPr>
                        <a:t> </a:t>
                      </a:r>
                      <a:endParaRPr lang="en-US" sz="70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8"/>
                  </a:ext>
                </a:extLst>
              </a:tr>
              <a:tr h="436309">
                <a:tc>
                  <a:txBody>
                    <a:bodyPr/>
                    <a:lstStyle/>
                    <a:p>
                      <a:pPr marL="0" marR="0">
                        <a:lnSpc>
                          <a:spcPct val="100000"/>
                        </a:lnSpc>
                        <a:spcBef>
                          <a:spcPts val="0"/>
                        </a:spcBef>
                        <a:spcAft>
                          <a:spcPts val="600"/>
                        </a:spcAft>
                      </a:pPr>
                      <a:r>
                        <a:rPr lang="en-US" sz="1200" b="0" dirty="0">
                          <a:solidFill>
                            <a:schemeClr val="tx1"/>
                          </a:solidFill>
                          <a:effectLst/>
                          <a:latin typeface="Arial" panose="020B0604020202020204" pitchFamily="34" charset="0"/>
                          <a:cs typeface="Arial" panose="020B0604020202020204" pitchFamily="34" charset="0"/>
                        </a:rPr>
                        <a:t>¿Tenía el paciente algún factor de riesgo conocido para esta enfermedad? (Sí/No)</a:t>
                      </a:r>
                      <a:endParaRPr lang="en-US" sz="1200" b="0" dirty="0">
                        <a:solidFill>
                          <a:schemeClr val="tx1"/>
                        </a:solidFill>
                        <a:effectLst/>
                        <a:latin typeface="Arial" panose="020B0604020202020204" pitchFamily="34" charset="0"/>
                        <a:ea typeface="Times New Roman"/>
                        <a:cs typeface="Arial" panose="020B0604020202020204" pitchFamily="34" charset="0"/>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700" dirty="0">
                          <a:effectLst/>
                        </a:rPr>
                        <a:t> </a:t>
                      </a:r>
                      <a:endParaRPr lang="en-US" sz="700" dirty="0">
                        <a:effectLst/>
                        <a:latin typeface="Times New Roman"/>
                        <a:ea typeface="Times New Roman"/>
                        <a:cs typeface="Times New Roman"/>
                      </a:endParaRPr>
                    </a:p>
                  </a:txBody>
                  <a:tcPr marL="37828" marR="378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9"/>
                  </a:ext>
                </a:extLst>
              </a:tr>
            </a:tbl>
          </a:graphicData>
        </a:graphic>
      </p:graphicFrame>
    </p:spTree>
    <p:extLst>
      <p:ext uri="{BB962C8B-B14F-4D97-AF65-F5344CB8AC3E}">
        <p14:creationId xmlns:p14="http://schemas.microsoft.com/office/powerpoint/2010/main" val="2004476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0BE1232-A5BC-2A21-77D7-14B6FA86CFE7}"/>
              </a:ext>
            </a:extLst>
          </p:cNvPr>
          <p:cNvSpPr>
            <a:spLocks noGrp="1"/>
          </p:cNvSpPr>
          <p:nvPr>
            <p:ph sz="half" idx="2"/>
          </p:nvPr>
        </p:nvSpPr>
        <p:spPr>
          <a:xfrm>
            <a:off x="838201" y="1478857"/>
            <a:ext cx="4459514" cy="4639309"/>
          </a:xfrm>
        </p:spPr>
        <p:txBody>
          <a:bodyPr/>
          <a:lstStyle/>
          <a:p>
            <a:r>
              <a:rPr lang="es-GT" noProof="0" dirty="0"/>
              <a:t>Participar en la investigación de un brote</a:t>
            </a:r>
          </a:p>
          <a:p>
            <a:r>
              <a:rPr lang="es-GT" noProof="0" dirty="0"/>
              <a:t>Completar un reporte de investigación del brote</a:t>
            </a:r>
          </a:p>
          <a:p>
            <a:pPr marL="0" indent="0">
              <a:buNone/>
            </a:pPr>
            <a:r>
              <a:rPr lang="en-US" dirty="0"/>
              <a:t> </a:t>
            </a:r>
          </a:p>
        </p:txBody>
      </p:sp>
      <p:sp>
        <p:nvSpPr>
          <p:cNvPr id="10" name="Title 9">
            <a:extLst>
              <a:ext uri="{FF2B5EF4-FFF2-40B4-BE49-F238E27FC236}">
                <a16:creationId xmlns:a16="http://schemas.microsoft.com/office/drawing/2014/main" id="{6D29BDDF-36DC-EA78-8E48-29C9B0F9A4FE}"/>
              </a:ext>
            </a:extLst>
          </p:cNvPr>
          <p:cNvSpPr>
            <a:spLocks noGrp="1"/>
          </p:cNvSpPr>
          <p:nvPr>
            <p:ph type="title"/>
          </p:nvPr>
        </p:nvSpPr>
        <p:spPr/>
        <p:txBody>
          <a:bodyPr/>
          <a:lstStyle/>
          <a:p>
            <a:r>
              <a:rPr lang="es-GT" noProof="0" dirty="0"/>
              <a:t>Actividad 4, Opción 2: Investigar un brote</a:t>
            </a:r>
          </a:p>
        </p:txBody>
      </p:sp>
      <p:graphicFrame>
        <p:nvGraphicFramePr>
          <p:cNvPr id="11" name="Table 10">
            <a:extLst>
              <a:ext uri="{FF2B5EF4-FFF2-40B4-BE49-F238E27FC236}">
                <a16:creationId xmlns:a16="http://schemas.microsoft.com/office/drawing/2014/main" id="{8D8DCCDD-9BE5-6E74-3B57-8342009D2587}"/>
              </a:ext>
            </a:extLst>
          </p:cNvPr>
          <p:cNvGraphicFramePr>
            <a:graphicFrameLocks noGrp="1"/>
          </p:cNvGraphicFramePr>
          <p:nvPr>
            <p:extLst>
              <p:ext uri="{D42A27DB-BD31-4B8C-83A1-F6EECF244321}">
                <p14:modId xmlns:p14="http://schemas.microsoft.com/office/powerpoint/2010/main" val="1884582388"/>
              </p:ext>
            </p:extLst>
          </p:nvPr>
        </p:nvGraphicFramePr>
        <p:xfrm>
          <a:off x="5497287" y="1512511"/>
          <a:ext cx="5856513" cy="4754880"/>
        </p:xfrm>
        <a:graphic>
          <a:graphicData uri="http://schemas.openxmlformats.org/drawingml/2006/table">
            <a:tbl>
              <a:tblPr firstRow="1">
                <a:tableStyleId>{5C22544A-7EE6-4342-B048-85BDC9FD1C3A}</a:tableStyleId>
              </a:tblPr>
              <a:tblGrid>
                <a:gridCol w="5856513">
                  <a:extLst>
                    <a:ext uri="{9D8B030D-6E8A-4147-A177-3AD203B41FA5}">
                      <a16:colId xmlns:a16="http://schemas.microsoft.com/office/drawing/2014/main" val="2665822224"/>
                    </a:ext>
                  </a:extLst>
                </a:gridCol>
              </a:tblGrid>
              <a:tr h="182880">
                <a:tc>
                  <a:txBody>
                    <a:bodyPr/>
                    <a:lstStyle/>
                    <a:p>
                      <a:pPr algn="ctr"/>
                      <a:r>
                        <a:rPr lang="en-US" dirty="0">
                          <a:solidFill>
                            <a:schemeClr val="tx1"/>
                          </a:solidFill>
                        </a:rPr>
                        <a:t>Anuncio de investigación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3082154"/>
                  </a:ext>
                </a:extLst>
              </a:tr>
              <a:tr h="1051560">
                <a:tc>
                  <a:txBody>
                    <a:bodyPr/>
                    <a:lstStyle/>
                    <a:p>
                      <a:r>
                        <a:rPr lang="es-GT" sz="1200" b="1" noProof="0" dirty="0">
                          <a:solidFill>
                            <a:schemeClr val="tx1"/>
                          </a:solidFill>
                        </a:rPr>
                        <a:t>Fecha: </a:t>
                      </a:r>
                      <a:r>
                        <a:rPr lang="es-GT" sz="1200" b="0" noProof="0" dirty="0">
                          <a:solidFill>
                            <a:schemeClr val="tx1"/>
                          </a:solidFill>
                        </a:rPr>
                        <a:t>23 de noviembre de 2023</a:t>
                      </a:r>
                      <a:endParaRPr lang="es-GT" sz="1200" b="1" noProof="0" dirty="0">
                        <a:solidFill>
                          <a:schemeClr val="tx1"/>
                        </a:solidFill>
                      </a:endParaRPr>
                    </a:p>
                    <a:p>
                      <a:r>
                        <a:rPr lang="es-GT" sz="1200" b="1" noProof="0" dirty="0">
                          <a:solidFill>
                            <a:schemeClr val="tx1"/>
                          </a:solidFill>
                        </a:rPr>
                        <a:t>Ubicación:</a:t>
                      </a:r>
                      <a:r>
                        <a:rPr lang="es-GT" sz="1200" b="0" noProof="0" dirty="0">
                          <a:solidFill>
                            <a:schemeClr val="tx1"/>
                          </a:solidFill>
                        </a:rPr>
                        <a:t> Mount Pleasant, Distrito Alfa</a:t>
                      </a:r>
                    </a:p>
                    <a:p>
                      <a:r>
                        <a:rPr lang="es-GT" sz="1200" b="1" noProof="0" dirty="0">
                          <a:solidFill>
                            <a:schemeClr val="tx1"/>
                          </a:solidFill>
                        </a:rPr>
                        <a:t>De: </a:t>
                      </a:r>
                      <a:r>
                        <a:rPr lang="es-GT" sz="1200" b="0" noProof="0" dirty="0">
                          <a:solidFill>
                            <a:schemeClr val="tx1"/>
                          </a:solidFill>
                        </a:rPr>
                        <a:t>A. </a:t>
                      </a:r>
                      <a:r>
                        <a:rPr lang="es-GT" sz="1200" b="0" noProof="0" dirty="0" err="1">
                          <a:solidFill>
                            <a:schemeClr val="tx1"/>
                          </a:solidFill>
                        </a:rPr>
                        <a:t>Goodbody</a:t>
                      </a:r>
                      <a:r>
                        <a:rPr lang="es-GT" sz="1200" b="0" noProof="0" dirty="0">
                          <a:solidFill>
                            <a:schemeClr val="tx1"/>
                          </a:solidFill>
                        </a:rPr>
                        <a:t>, Oficial Médico de Distrito, Distrito Alpha; B. </a:t>
                      </a:r>
                      <a:r>
                        <a:rPr lang="es-GT" sz="1200" b="0" noProof="0" dirty="0" err="1">
                          <a:solidFill>
                            <a:schemeClr val="tx1"/>
                          </a:solidFill>
                        </a:rPr>
                        <a:t>Patience</a:t>
                      </a:r>
                      <a:r>
                        <a:rPr lang="es-GT" sz="1200" b="0" noProof="0" dirty="0">
                          <a:solidFill>
                            <a:schemeClr val="tx1"/>
                          </a:solidFill>
                        </a:rPr>
                        <a:t>, Jefe de Laboratorio, Distrito Alpha</a:t>
                      </a:r>
                      <a:endParaRPr lang="es-GT" sz="1200" b="1" noProof="0" dirty="0">
                        <a:solidFill>
                          <a:schemeClr val="tx1"/>
                        </a:solidFill>
                      </a:endParaRPr>
                    </a:p>
                    <a:p>
                      <a:r>
                        <a:rPr lang="es-GT" sz="1200" b="1" noProof="0" dirty="0">
                          <a:solidFill>
                            <a:schemeClr val="tx1"/>
                          </a:solidFill>
                        </a:rPr>
                        <a:t>Para:</a:t>
                      </a:r>
                      <a:r>
                        <a:rPr lang="es-GT" sz="1200" b="0" noProof="0" dirty="0">
                          <a:solidFill>
                            <a:schemeClr val="tx1"/>
                          </a:solidFill>
                        </a:rPr>
                        <a:t> C. </a:t>
                      </a:r>
                      <a:r>
                        <a:rPr lang="es-GT" sz="1200" b="0" noProof="0" dirty="0" err="1">
                          <a:solidFill>
                            <a:schemeClr val="tx1"/>
                          </a:solidFill>
                        </a:rPr>
                        <a:t>Woodly</a:t>
                      </a:r>
                      <a:r>
                        <a:rPr lang="es-GT" sz="1200" b="0" noProof="0" dirty="0">
                          <a:solidFill>
                            <a:schemeClr val="tx1"/>
                          </a:solidFill>
                        </a:rPr>
                        <a:t>, Director Provincial de Salud, Provincia Gamma</a:t>
                      </a:r>
                    </a:p>
                    <a:p>
                      <a:r>
                        <a:rPr lang="es-GT" sz="1200" b="1" noProof="0" dirty="0">
                          <a:solidFill>
                            <a:schemeClr val="tx1"/>
                          </a:solidFill>
                        </a:rPr>
                        <a:t>Asunto:</a:t>
                      </a:r>
                      <a:r>
                        <a:rPr lang="es-GT" sz="1200" b="0" noProof="0" dirty="0">
                          <a:solidFill>
                            <a:schemeClr val="tx1"/>
                          </a:solidFill>
                        </a:rPr>
                        <a:t> Brote confirmado de cólera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3961053"/>
                  </a:ext>
                </a:extLst>
              </a:tr>
              <a:tr h="658342">
                <a:tc>
                  <a:txBody>
                    <a:bodyPr/>
                    <a:lstStyle/>
                    <a:p>
                      <a:r>
                        <a:rPr lang="es-GT" sz="1200" b="1" noProof="0" dirty="0">
                          <a:solidFill>
                            <a:schemeClr val="tx1"/>
                          </a:solidFill>
                        </a:rPr>
                        <a:t>Introducción: </a:t>
                      </a:r>
                      <a:r>
                        <a:rPr lang="es-GT" sz="1200" b="0" noProof="0" dirty="0">
                          <a:solidFill>
                            <a:schemeClr val="tx1"/>
                          </a:solidFill>
                        </a:rPr>
                        <a:t>El cólera es una enfermedad diarreica grave. La tasa de letalidad puede alcanzar el 50% si no se trata. La última gran epidemia de cólera en la región X se produjo entre 2007 y 2008, cuando murieron más de 10,000 personas. Entre el 19 </a:t>
                      </a:r>
                      <a:r>
                        <a:rPr lang="es-MX" sz="1200" b="0" noProof="0" dirty="0">
                          <a:solidFill>
                            <a:schemeClr val="tx1"/>
                          </a:solidFill>
                        </a:rPr>
                        <a:t>y el 26 de octubre de 2023, se registraron 12</a:t>
                      </a:r>
                      <a:r>
                        <a:rPr lang="es-GT" sz="1200" b="0" noProof="0" dirty="0">
                          <a:solidFill>
                            <a:schemeClr val="tx1"/>
                          </a:solidFill>
                        </a:rPr>
                        <a:t> casos de diarrea grave en el Hospital Central de Mount Pleasant. Siete pacientes eran varones y cinco mujeres, con edades comprendidas entre 3 meses y 59 años. Este estudio se realizó para determinar la causa del brote.</a:t>
                      </a:r>
                    </a:p>
                    <a:p>
                      <a:r>
                        <a:rPr lang="es-GT" sz="1200" b="1" noProof="0" dirty="0">
                          <a:solidFill>
                            <a:schemeClr val="tx1"/>
                          </a:solidFill>
                        </a:rPr>
                        <a:t>Métodos: </a:t>
                      </a:r>
                      <a:r>
                        <a:rPr lang="es-GT" sz="1200" b="0" noProof="0" dirty="0">
                          <a:solidFill>
                            <a:schemeClr val="tx1"/>
                          </a:solidFill>
                        </a:rPr>
                        <a:t>Los casos confirmados se definieron como aquellos individuos que presentaban diarrea y/o vómitos y un resultado de laboratorio positivo para Vibrio </a:t>
                      </a:r>
                      <a:r>
                        <a:rPr lang="es-GT" sz="1200" b="0" noProof="0" dirty="0" err="1">
                          <a:solidFill>
                            <a:schemeClr val="tx1"/>
                          </a:solidFill>
                        </a:rPr>
                        <a:t>cholerae</a:t>
                      </a:r>
                      <a:r>
                        <a:rPr lang="es-GT" sz="1200" b="0" noProof="0" dirty="0">
                          <a:solidFill>
                            <a:schemeClr val="tx1"/>
                          </a:solidFill>
                        </a:rPr>
                        <a:t> O1</a:t>
                      </a:r>
                      <a:r>
                        <a:rPr lang="es-GT" sz="1200" b="0" i="1" noProof="0" dirty="0">
                          <a:solidFill>
                            <a:schemeClr val="tx1"/>
                          </a:solidFill>
                        </a:rPr>
                        <a:t> </a:t>
                      </a:r>
                      <a:r>
                        <a:rPr lang="es-GT" sz="1200" b="0" i="0" noProof="0" dirty="0">
                          <a:solidFill>
                            <a:schemeClr val="tx1"/>
                          </a:solidFill>
                        </a:rPr>
                        <a:t>en una muestra de heces. El equipo de investigación llevó a cabo una investigación en cada caso confirmado. Además, se llevó a cabo un estudio de casos y controles, compuesto por 12 casos confirmados y sospechosos y 24 adultos sanos seleccionados aleatoriamente de la comunidad.</a:t>
                      </a:r>
                      <a:endParaRPr lang="es-GT" sz="1200" b="0" noProof="0" dirty="0">
                        <a:solidFill>
                          <a:schemeClr val="tx1"/>
                        </a:solidFill>
                      </a:endParaRPr>
                    </a:p>
                    <a:p>
                      <a:r>
                        <a:rPr lang="es-GT" sz="1200" b="1" noProof="0" dirty="0">
                          <a:solidFill>
                            <a:schemeClr val="tx1"/>
                          </a:solidFill>
                        </a:rPr>
                        <a:t>Resultados: </a:t>
                      </a:r>
                      <a:r>
                        <a:rPr lang="es-GT" sz="1200" b="0" noProof="0" dirty="0">
                          <a:solidFill>
                            <a:schemeClr val="tx1"/>
                          </a:solidFill>
                        </a:rPr>
                        <a:t>El caso índice se presentó en el Hospital Central de Mount Pleasant el 19 de octubre de 2023. </a:t>
                      </a:r>
                      <a:r>
                        <a:rPr lang="es-GT" sz="1200" b="0" i="0" noProof="0" dirty="0">
                          <a:solidFill>
                            <a:schemeClr val="tx1"/>
                          </a:solidFill>
                        </a:rPr>
                        <a:t>Cuatro de los 12 casos de diarrea grave fueron confirmados por el laboratorio. El estudio de casos y controles identificó un restaurante como fuente probable.</a:t>
                      </a:r>
                      <a:endParaRPr lang="es-GT" sz="1200" b="1" noProof="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49112028"/>
                  </a:ext>
                </a:extLst>
              </a:tr>
            </a:tbl>
          </a:graphicData>
        </a:graphic>
      </p:graphicFrame>
    </p:spTree>
    <p:extLst>
      <p:ext uri="{BB962C8B-B14F-4D97-AF65-F5344CB8AC3E}">
        <p14:creationId xmlns:p14="http://schemas.microsoft.com/office/powerpoint/2010/main" val="118607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Resumen de actividades y resultados</a:t>
            </a:r>
          </a:p>
        </p:txBody>
      </p:sp>
      <p:graphicFrame>
        <p:nvGraphicFramePr>
          <p:cNvPr id="5" name="Table 4">
            <a:extLst>
              <a:ext uri="{FF2B5EF4-FFF2-40B4-BE49-F238E27FC236}">
                <a16:creationId xmlns:a16="http://schemas.microsoft.com/office/drawing/2014/main" id="{814BC805-8D20-435F-B401-8915E779E89B}"/>
              </a:ext>
            </a:extLst>
          </p:cNvPr>
          <p:cNvGraphicFramePr>
            <a:graphicFrameLocks noGrp="1"/>
          </p:cNvGraphicFramePr>
          <p:nvPr>
            <p:extLst>
              <p:ext uri="{D42A27DB-BD31-4B8C-83A1-F6EECF244321}">
                <p14:modId xmlns:p14="http://schemas.microsoft.com/office/powerpoint/2010/main" val="742604173"/>
              </p:ext>
            </p:extLst>
          </p:nvPr>
        </p:nvGraphicFramePr>
        <p:xfrm>
          <a:off x="838200" y="1763614"/>
          <a:ext cx="10515600" cy="4205385"/>
        </p:xfrm>
        <a:graphic>
          <a:graphicData uri="http://schemas.openxmlformats.org/drawingml/2006/table">
            <a:tbl>
              <a:tblPr firstRow="1" bandRow="1">
                <a:tableStyleId>{5C22544A-7EE6-4342-B048-85BDC9FD1C3A}</a:tableStyleId>
              </a:tblPr>
              <a:tblGrid>
                <a:gridCol w="4787900">
                  <a:extLst>
                    <a:ext uri="{9D8B030D-6E8A-4147-A177-3AD203B41FA5}">
                      <a16:colId xmlns:a16="http://schemas.microsoft.com/office/drawing/2014/main" val="1385082623"/>
                    </a:ext>
                  </a:extLst>
                </a:gridCol>
                <a:gridCol w="5727700">
                  <a:extLst>
                    <a:ext uri="{9D8B030D-6E8A-4147-A177-3AD203B41FA5}">
                      <a16:colId xmlns:a16="http://schemas.microsoft.com/office/drawing/2014/main" val="3239193661"/>
                    </a:ext>
                  </a:extLst>
                </a:gridCol>
              </a:tblGrid>
              <a:tr h="537309">
                <a:tc>
                  <a:txBody>
                    <a:bodyPr/>
                    <a:lstStyle/>
                    <a:p>
                      <a:pPr algn="l"/>
                      <a:r>
                        <a:rPr lang="es-GT" sz="2400" noProof="0" dirty="0">
                          <a:solidFill>
                            <a:sysClr val="windowText" lastClr="000000"/>
                          </a:solidFill>
                          <a:latin typeface="Arial" panose="020B0604020202020204" pitchFamily="34" charset="0"/>
                          <a:cs typeface="Arial" panose="020B0604020202020204" pitchFamily="34" charset="0"/>
                        </a:rPr>
                        <a:t>Actividad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a:r>
                        <a:rPr lang="es-GT" sz="2400" noProof="0" dirty="0">
                          <a:solidFill>
                            <a:sysClr val="windowText" lastClr="000000"/>
                          </a:solidFill>
                          <a:latin typeface="Arial" panose="020B0604020202020204" pitchFamily="34" charset="0"/>
                          <a:cs typeface="Arial" panose="020B0604020202020204" pitchFamily="34" charset="0"/>
                        </a:rPr>
                        <a:t>Producto(s)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45881966"/>
                  </a:ext>
                </a:extLst>
              </a:tr>
              <a:tr h="917019">
                <a:tc>
                  <a:txBody>
                    <a:bodyPr/>
                    <a:lstStyle/>
                    <a:p>
                      <a:pPr marL="0" marR="0">
                        <a:spcBef>
                          <a:spcPts val="0"/>
                        </a:spcBef>
                        <a:spcAft>
                          <a:spcPts val="0"/>
                        </a:spcAft>
                      </a:pPr>
                      <a:r>
                        <a:rPr lang="es-GT" sz="2000" b="0" kern="1200" noProof="0" dirty="0">
                          <a:solidFill>
                            <a:srgbClr val="000000"/>
                          </a:solidFill>
                          <a:effectLst/>
                          <a:latin typeface="+mn-lt"/>
                          <a:ea typeface="Calibri" panose="020F0502020204030204" pitchFamily="34" charset="0"/>
                          <a:cs typeface="Times New Roman" panose="02020603050405020304" pitchFamily="18" charset="0"/>
                        </a:rPr>
                        <a:t>Seguir revisando y resumiendo los datos semanales de vigilancia</a:t>
                      </a:r>
                      <a:endParaRPr lang="es-GT" sz="2000" b="0" noProof="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spcBef>
                          <a:spcPts val="0"/>
                        </a:spcBef>
                        <a:spcAft>
                          <a:spcPts val="0"/>
                        </a:spcAft>
                        <a:buFont typeface="Symbol" panose="05050102010706020507" pitchFamily="18" charset="2"/>
                        <a:buChar char=""/>
                      </a:pPr>
                      <a:r>
                        <a:rPr lang="es-GT" sz="2000" b="0" kern="1200" noProof="0" dirty="0">
                          <a:solidFill>
                            <a:srgbClr val="000000"/>
                          </a:solidFill>
                          <a:effectLst/>
                          <a:latin typeface="+mn-lt"/>
                          <a:ea typeface="Calibri" panose="020F0502020204030204" pitchFamily="34" charset="0"/>
                          <a:cs typeface="Times New Roman" panose="02020603050405020304" pitchFamily="18" charset="0"/>
                        </a:rPr>
                        <a:t>1 reporte resumido de vigilancia semanal (12 semanas de datos)</a:t>
                      </a:r>
                      <a:endParaRPr lang="es-GT" sz="2000" b="0" noProof="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501351"/>
                  </a:ext>
                </a:extLst>
              </a:tr>
              <a:tr h="917019">
                <a:tc>
                  <a:txBody>
                    <a:bodyPr/>
                    <a:lstStyle/>
                    <a:p>
                      <a:pPr marL="0" marR="0">
                        <a:spcBef>
                          <a:spcPts val="0"/>
                        </a:spcBef>
                        <a:spcAft>
                          <a:spcPts val="0"/>
                        </a:spcAft>
                      </a:pPr>
                      <a:r>
                        <a:rPr lang="es-GT" sz="2000" kern="1200" noProof="0" dirty="0">
                          <a:solidFill>
                            <a:srgbClr val="000000"/>
                          </a:solidFill>
                          <a:effectLst/>
                          <a:latin typeface="+mn-lt"/>
                          <a:ea typeface="Calibri" panose="020F0502020204030204" pitchFamily="34" charset="0"/>
                          <a:cs typeface="Times New Roman" panose="02020603050405020304" pitchFamily="18" charset="0"/>
                        </a:rPr>
                        <a:t>Calcular la oportunidad y completitud de los informes de vigilancia</a:t>
                      </a:r>
                      <a:endParaRPr lang="es-GT" sz="2000" noProof="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spcBef>
                          <a:spcPts val="0"/>
                        </a:spcBef>
                        <a:spcAft>
                          <a:spcPts val="0"/>
                        </a:spcAft>
                        <a:buFont typeface="Symbol" panose="05050102010706020507" pitchFamily="18" charset="2"/>
                        <a:buChar char=""/>
                      </a:pPr>
                      <a:r>
                        <a:rPr lang="es-GT" sz="2000" kern="1200" noProof="0" dirty="0">
                          <a:solidFill>
                            <a:srgbClr val="000000"/>
                          </a:solidFill>
                          <a:effectLst/>
                          <a:latin typeface="+mn-lt"/>
                          <a:ea typeface="Calibri" panose="020F0502020204030204" pitchFamily="34" charset="0"/>
                          <a:cs typeface="Times New Roman" panose="02020603050405020304" pitchFamily="18" charset="0"/>
                        </a:rPr>
                        <a:t>1 tabla sobre la oportunidad y completitud de los reportes de vigilancia</a:t>
                      </a:r>
                      <a:endParaRPr lang="es-GT" sz="2000" noProof="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683726"/>
                  </a:ext>
                </a:extLst>
              </a:tr>
              <a:tr h="917019">
                <a:tc>
                  <a:txBody>
                    <a:bodyPr/>
                    <a:lstStyle/>
                    <a:p>
                      <a:pPr marL="0" marR="0">
                        <a:spcBef>
                          <a:spcPts val="0"/>
                        </a:spcBef>
                        <a:spcAft>
                          <a:spcPts val="0"/>
                        </a:spcAft>
                      </a:pPr>
                      <a:r>
                        <a:rPr lang="es-GT" sz="2000" kern="1200" noProof="0" dirty="0">
                          <a:solidFill>
                            <a:srgbClr val="000000"/>
                          </a:solidFill>
                          <a:effectLst/>
                          <a:latin typeface="+mn-lt"/>
                          <a:ea typeface="Calibri" panose="020F0502020204030204" pitchFamily="34" charset="0"/>
                          <a:cs typeface="Times New Roman" panose="02020603050405020304" pitchFamily="18" charset="0"/>
                        </a:rPr>
                        <a:t>Analizar un problema de calidad de </a:t>
                      </a:r>
                      <a:br>
                        <a:rPr lang="es-GT" sz="2000" kern="1200" noProof="0" dirty="0">
                          <a:solidFill>
                            <a:srgbClr val="000000"/>
                          </a:solidFill>
                          <a:effectLst/>
                          <a:latin typeface="+mn-lt"/>
                          <a:ea typeface="Calibri" panose="020F0502020204030204" pitchFamily="34" charset="0"/>
                          <a:cs typeface="Times New Roman" panose="02020603050405020304" pitchFamily="18" charset="0"/>
                        </a:rPr>
                      </a:br>
                      <a:r>
                        <a:rPr lang="es-GT" sz="2000" kern="1200" noProof="0" dirty="0">
                          <a:solidFill>
                            <a:srgbClr val="000000"/>
                          </a:solidFill>
                          <a:effectLst/>
                          <a:latin typeface="+mn-lt"/>
                          <a:ea typeface="Calibri" panose="020F0502020204030204" pitchFamily="34" charset="0"/>
                          <a:cs typeface="Times New Roman" panose="02020603050405020304" pitchFamily="18" charset="0"/>
                        </a:rPr>
                        <a:t>la vigilancia </a:t>
                      </a:r>
                      <a:endParaRPr lang="es-GT" sz="2000" noProof="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spcBef>
                          <a:spcPts val="0"/>
                        </a:spcBef>
                        <a:spcAft>
                          <a:spcPts val="0"/>
                        </a:spcAft>
                        <a:buFont typeface="Symbol" panose="05050102010706020507" pitchFamily="18" charset="2"/>
                        <a:buChar char=""/>
                      </a:pPr>
                      <a:r>
                        <a:rPr lang="es-GT" sz="2000" kern="1200" noProof="0" dirty="0">
                          <a:solidFill>
                            <a:srgbClr val="000000"/>
                          </a:solidFill>
                          <a:effectLst/>
                          <a:latin typeface="+mn-lt"/>
                          <a:ea typeface="Calibri" panose="020F0502020204030204" pitchFamily="34" charset="0"/>
                          <a:cs typeface="Times New Roman" panose="02020603050405020304" pitchFamily="18" charset="0"/>
                        </a:rPr>
                        <a:t>1 diagrama de espina de pescado (o equivalente)</a:t>
                      </a:r>
                      <a:endParaRPr lang="es-GT" sz="2000" noProof="0" dirty="0">
                        <a:solidFill>
                          <a:srgbClr val="000000"/>
                        </a:solidFill>
                        <a:effectLst/>
                        <a:latin typeface="+mn-lt"/>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s-GT" sz="2000" kern="1200" noProof="0" dirty="0">
                          <a:solidFill>
                            <a:srgbClr val="000000"/>
                          </a:solidFill>
                          <a:effectLst/>
                          <a:latin typeface="+mn-lt"/>
                          <a:ea typeface="Calibri" panose="020F0502020204030204" pitchFamily="34" charset="0"/>
                          <a:cs typeface="Times New Roman" panose="02020603050405020304" pitchFamily="18" charset="0"/>
                        </a:rPr>
                        <a:t>1 hoja de trabo de análisis del problema</a:t>
                      </a:r>
                      <a:endParaRPr lang="es-GT" sz="2000" noProof="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6432944"/>
                  </a:ext>
                </a:extLst>
              </a:tr>
              <a:tr h="917019">
                <a:tc>
                  <a:txBody>
                    <a:bodyPr/>
                    <a:lstStyle/>
                    <a:p>
                      <a:pPr marL="0" marR="0">
                        <a:spcBef>
                          <a:spcPts val="0"/>
                        </a:spcBef>
                        <a:spcAft>
                          <a:spcPts val="0"/>
                        </a:spcAft>
                      </a:pPr>
                      <a:r>
                        <a:rPr lang="es-GT" sz="2000" kern="1200" noProof="0" dirty="0">
                          <a:solidFill>
                            <a:srgbClr val="000000"/>
                          </a:solidFill>
                          <a:effectLst/>
                          <a:latin typeface="+mn-lt"/>
                          <a:ea typeface="Calibri" panose="020F0502020204030204" pitchFamily="34" charset="0"/>
                          <a:cs typeface="Times New Roman" panose="02020603050405020304" pitchFamily="18" charset="0"/>
                        </a:rPr>
                        <a:t>Realizar una investigación de un caso </a:t>
                      </a:r>
                      <a:r>
                        <a:rPr lang="es-GT" sz="2000" u="sng" kern="1200" noProof="0" dirty="0">
                          <a:solidFill>
                            <a:srgbClr val="000000"/>
                          </a:solidFill>
                          <a:effectLst/>
                          <a:latin typeface="+mn-lt"/>
                          <a:ea typeface="Calibri" panose="020F0502020204030204" pitchFamily="34" charset="0"/>
                          <a:cs typeface="Times New Roman" panose="02020603050405020304" pitchFamily="18" charset="0"/>
                        </a:rPr>
                        <a:t>O</a:t>
                      </a:r>
                      <a:br>
                        <a:rPr lang="es-GT" sz="2000" kern="1200" noProof="0" dirty="0">
                          <a:solidFill>
                            <a:srgbClr val="000000"/>
                          </a:solidFill>
                          <a:effectLst/>
                          <a:latin typeface="+mn-lt"/>
                          <a:ea typeface="Calibri" panose="020F0502020204030204" pitchFamily="34" charset="0"/>
                          <a:cs typeface="Times New Roman" panose="02020603050405020304" pitchFamily="18" charset="0"/>
                        </a:rPr>
                      </a:br>
                      <a:r>
                        <a:rPr lang="es-GT" sz="2000" kern="1200" noProof="0" dirty="0">
                          <a:solidFill>
                            <a:srgbClr val="000000"/>
                          </a:solidFill>
                          <a:effectLst/>
                          <a:latin typeface="+mn-lt"/>
                          <a:ea typeface="Calibri" panose="020F0502020204030204" pitchFamily="34" charset="0"/>
                          <a:cs typeface="Times New Roman" panose="02020603050405020304" pitchFamily="18" charset="0"/>
                        </a:rPr>
                        <a:t>Participar en la investigación de un brote </a:t>
                      </a:r>
                      <a:endParaRPr lang="es-GT" sz="2000" noProof="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spcBef>
                          <a:spcPts val="0"/>
                        </a:spcBef>
                        <a:spcAft>
                          <a:spcPts val="0"/>
                        </a:spcAft>
                        <a:buFont typeface="Symbol" panose="05050102010706020507" pitchFamily="18" charset="2"/>
                        <a:buChar char=""/>
                      </a:pPr>
                      <a:r>
                        <a:rPr lang="es-GT" sz="2000" kern="1200" noProof="0" dirty="0">
                          <a:solidFill>
                            <a:srgbClr val="000000"/>
                          </a:solidFill>
                          <a:effectLst/>
                          <a:latin typeface="+mn-lt"/>
                          <a:ea typeface="Calibri" panose="020F0502020204030204" pitchFamily="34" charset="0"/>
                          <a:cs typeface="Times New Roman" panose="02020603050405020304" pitchFamily="18" charset="0"/>
                        </a:rPr>
                        <a:t>1 </a:t>
                      </a:r>
                      <a:r>
                        <a:rPr lang="es-GT" sz="2000" noProof="0" dirty="0">
                          <a:solidFill>
                            <a:srgbClr val="000000"/>
                          </a:solidFill>
                          <a:effectLst/>
                          <a:latin typeface="+mn-lt"/>
                          <a:ea typeface="Times New Roman" panose="02020603050405020304" pitchFamily="18" charset="0"/>
                          <a:cs typeface="Times New Roman" panose="02020603050405020304" pitchFamily="18" charset="0"/>
                        </a:rPr>
                        <a:t>reporte de investigación de caso O </a:t>
                      </a:r>
                      <a:br>
                        <a:rPr lang="es-GT" sz="2000" noProof="0" dirty="0">
                          <a:solidFill>
                            <a:srgbClr val="000000"/>
                          </a:solidFill>
                          <a:effectLst/>
                          <a:latin typeface="+mn-lt"/>
                          <a:ea typeface="Times New Roman" panose="02020603050405020304" pitchFamily="18" charset="0"/>
                          <a:cs typeface="Times New Roman" panose="02020603050405020304" pitchFamily="18" charset="0"/>
                        </a:rPr>
                      </a:br>
                      <a:r>
                        <a:rPr lang="es-GT" sz="2000" noProof="0" dirty="0">
                          <a:solidFill>
                            <a:srgbClr val="000000"/>
                          </a:solidFill>
                          <a:effectLst/>
                          <a:latin typeface="+mn-lt"/>
                          <a:ea typeface="Times New Roman" panose="02020603050405020304" pitchFamily="18" charset="0"/>
                          <a:cs typeface="Times New Roman" panose="02020603050405020304" pitchFamily="18" charset="0"/>
                        </a:rPr>
                        <a:t>1 reporte de investigación de brote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37422664"/>
                  </a:ext>
                </a:extLst>
              </a:tr>
            </a:tbl>
          </a:graphicData>
        </a:graphic>
      </p:graphicFrame>
    </p:spTree>
    <p:extLst>
      <p:ext uri="{BB962C8B-B14F-4D97-AF65-F5344CB8AC3E}">
        <p14:creationId xmlns:p14="http://schemas.microsoft.com/office/powerpoint/2010/main" val="416234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Contenido de la presentación del taller 3</a:t>
            </a:r>
          </a:p>
        </p:txBody>
      </p:sp>
      <p:graphicFrame>
        <p:nvGraphicFramePr>
          <p:cNvPr id="5" name="Table 4">
            <a:extLst>
              <a:ext uri="{FF2B5EF4-FFF2-40B4-BE49-F238E27FC236}">
                <a16:creationId xmlns:a16="http://schemas.microsoft.com/office/drawing/2014/main" id="{814BC805-8D20-435F-B401-8915E779E89B}"/>
              </a:ext>
            </a:extLst>
          </p:cNvPr>
          <p:cNvGraphicFramePr>
            <a:graphicFrameLocks noGrp="1"/>
          </p:cNvGraphicFramePr>
          <p:nvPr>
            <p:extLst>
              <p:ext uri="{D42A27DB-BD31-4B8C-83A1-F6EECF244321}">
                <p14:modId xmlns:p14="http://schemas.microsoft.com/office/powerpoint/2010/main" val="2489326967"/>
              </p:ext>
            </p:extLst>
          </p:nvPr>
        </p:nvGraphicFramePr>
        <p:xfrm>
          <a:off x="1035050" y="1535014"/>
          <a:ext cx="10121900" cy="4807128"/>
        </p:xfrm>
        <a:graphic>
          <a:graphicData uri="http://schemas.openxmlformats.org/drawingml/2006/table">
            <a:tbl>
              <a:tblPr firstRow="1" bandRow="1">
                <a:tableStyleId>{5C22544A-7EE6-4342-B048-85BDC9FD1C3A}</a:tableStyleId>
              </a:tblPr>
              <a:tblGrid>
                <a:gridCol w="3904336">
                  <a:extLst>
                    <a:ext uri="{9D8B030D-6E8A-4147-A177-3AD203B41FA5}">
                      <a16:colId xmlns:a16="http://schemas.microsoft.com/office/drawing/2014/main" val="1385082623"/>
                    </a:ext>
                  </a:extLst>
                </a:gridCol>
                <a:gridCol w="6217564">
                  <a:extLst>
                    <a:ext uri="{9D8B030D-6E8A-4147-A177-3AD203B41FA5}">
                      <a16:colId xmlns:a16="http://schemas.microsoft.com/office/drawing/2014/main" val="3239193661"/>
                    </a:ext>
                  </a:extLst>
                </a:gridCol>
              </a:tblGrid>
              <a:tr h="537309">
                <a:tc>
                  <a:txBody>
                    <a:bodyPr/>
                    <a:lstStyle/>
                    <a:p>
                      <a:pPr algn="l"/>
                      <a:r>
                        <a:rPr lang="es-GT" sz="1800" noProof="0" dirty="0">
                          <a:solidFill>
                            <a:sysClr val="windowText" lastClr="000000"/>
                          </a:solidFill>
                          <a:latin typeface="Arial" panose="020B0604020202020204" pitchFamily="34" charset="0"/>
                          <a:cs typeface="Arial" panose="020B0604020202020204" pitchFamily="34" charset="0"/>
                        </a:rPr>
                        <a:t>Actividad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a:r>
                        <a:rPr lang="es-GT" sz="1800" noProof="0" dirty="0">
                          <a:solidFill>
                            <a:sysClr val="windowText" lastClr="000000"/>
                          </a:solidFill>
                          <a:latin typeface="Arial" panose="020B0604020202020204" pitchFamily="34" charset="0"/>
                          <a:cs typeface="Arial" panose="020B0604020202020204" pitchFamily="34" charset="0"/>
                        </a:rPr>
                        <a:t>Contenido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45881966"/>
                  </a:ext>
                </a:extLst>
              </a:tr>
              <a:tr h="917019">
                <a:tc>
                  <a:txBody>
                    <a:bodyPr/>
                    <a:lstStyle/>
                    <a:p>
                      <a:pPr marL="0" marR="0">
                        <a:spcBef>
                          <a:spcPts val="0"/>
                        </a:spcBef>
                        <a:spcAft>
                          <a:spcPts val="0"/>
                        </a:spcAft>
                      </a:pPr>
                      <a:r>
                        <a:rPr lang="es-GT" sz="2000" b="0" kern="1200" noProof="0" dirty="0">
                          <a:solidFill>
                            <a:srgbClr val="000000"/>
                          </a:solidFill>
                          <a:effectLst/>
                          <a:latin typeface="+mn-lt"/>
                          <a:ea typeface="Calibri" panose="020F0502020204030204" pitchFamily="34" charset="0"/>
                          <a:cs typeface="Times New Roman" panose="02020603050405020304" pitchFamily="18" charset="0"/>
                        </a:rPr>
                        <a:t>Seguir revisando y resumiendo los datos semanales </a:t>
                      </a:r>
                      <a:br>
                        <a:rPr lang="es-GT" sz="2000" b="0" kern="1200" noProof="0" dirty="0">
                          <a:solidFill>
                            <a:srgbClr val="000000"/>
                          </a:solidFill>
                          <a:effectLst/>
                          <a:latin typeface="+mn-lt"/>
                          <a:ea typeface="Calibri" panose="020F0502020204030204" pitchFamily="34" charset="0"/>
                          <a:cs typeface="Times New Roman" panose="02020603050405020304" pitchFamily="18" charset="0"/>
                        </a:rPr>
                      </a:br>
                      <a:r>
                        <a:rPr lang="es-GT" sz="2000" b="0" kern="1200" noProof="0" dirty="0">
                          <a:solidFill>
                            <a:srgbClr val="000000"/>
                          </a:solidFill>
                          <a:effectLst/>
                          <a:latin typeface="+mn-lt"/>
                          <a:ea typeface="Calibri" panose="020F0502020204030204" pitchFamily="34" charset="0"/>
                          <a:cs typeface="Times New Roman" panose="02020603050405020304" pitchFamily="18" charset="0"/>
                        </a:rPr>
                        <a:t>de vigilancia</a:t>
                      </a:r>
                      <a:endParaRPr lang="es-GT" sz="2000" b="0" noProof="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spcBef>
                          <a:spcPts val="0"/>
                        </a:spcBef>
                        <a:spcAft>
                          <a:spcPts val="0"/>
                        </a:spcAft>
                        <a:buFont typeface="Symbol" panose="05050102010706020507" pitchFamily="18" charset="2"/>
                        <a:buChar char=""/>
                      </a:pPr>
                      <a:r>
                        <a:rPr lang="es-GT" sz="1800" b="0" noProof="0" dirty="0">
                          <a:solidFill>
                            <a:srgbClr val="000000"/>
                          </a:solidFill>
                          <a:effectLst/>
                          <a:latin typeface="+mn-lt"/>
                          <a:ea typeface="Times New Roman" panose="02020603050405020304" pitchFamily="18" charset="0"/>
                          <a:cs typeface="Times New Roman" panose="02020603050405020304" pitchFamily="18" charset="0"/>
                        </a:rPr>
                        <a:t>Todos los casos sospechosos o confirmados de enfermedades de declaración inmediata</a:t>
                      </a:r>
                    </a:p>
                    <a:p>
                      <a:pPr marL="342900" marR="0" lvl="0" indent="-342900">
                        <a:spcBef>
                          <a:spcPts val="0"/>
                        </a:spcBef>
                        <a:spcAft>
                          <a:spcPts val="0"/>
                        </a:spcAft>
                        <a:buFont typeface="Symbol" panose="05050102010706020507" pitchFamily="18" charset="2"/>
                        <a:buChar char=""/>
                      </a:pPr>
                      <a:r>
                        <a:rPr lang="es-GT" sz="1800" b="0" noProof="0" dirty="0">
                          <a:solidFill>
                            <a:srgbClr val="000000"/>
                          </a:solidFill>
                          <a:effectLst/>
                          <a:latin typeface="+mn-lt"/>
                          <a:ea typeface="Times New Roman" panose="02020603050405020304" pitchFamily="18" charset="0"/>
                          <a:cs typeface="Times New Roman" panose="02020603050405020304" pitchFamily="18" charset="0"/>
                        </a:rPr>
                        <a:t>Dos figuras, junto con una breve descripción </a:t>
                      </a:r>
                    </a:p>
                    <a:p>
                      <a:pPr marL="342900" marR="0" lvl="0" indent="-342900">
                        <a:spcBef>
                          <a:spcPts val="0"/>
                        </a:spcBef>
                        <a:spcAft>
                          <a:spcPts val="0"/>
                        </a:spcAft>
                        <a:buFont typeface="Symbol" panose="05050102010706020507" pitchFamily="18" charset="2"/>
                        <a:buChar char=""/>
                      </a:pPr>
                      <a:r>
                        <a:rPr lang="es-GT" sz="1800" b="0" noProof="0" dirty="0">
                          <a:solidFill>
                            <a:srgbClr val="000000"/>
                          </a:solidFill>
                          <a:effectLst/>
                          <a:latin typeface="+mn-lt"/>
                          <a:ea typeface="Times New Roman" panose="02020603050405020304" pitchFamily="18" charset="0"/>
                          <a:cs typeface="Times New Roman" panose="02020603050405020304" pitchFamily="18" charset="0"/>
                        </a:rPr>
                        <a:t>Principales recomendaciones de actuación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501351"/>
                  </a:ext>
                </a:extLst>
              </a:tr>
              <a:tr h="917019">
                <a:tc>
                  <a:txBody>
                    <a:bodyPr/>
                    <a:lstStyle/>
                    <a:p>
                      <a:pPr marL="0" marR="0">
                        <a:spcBef>
                          <a:spcPts val="0"/>
                        </a:spcBef>
                        <a:spcAft>
                          <a:spcPts val="0"/>
                        </a:spcAft>
                      </a:pPr>
                      <a:r>
                        <a:rPr lang="es-GT" sz="2000" kern="1200" noProof="0" dirty="0">
                          <a:solidFill>
                            <a:srgbClr val="000000"/>
                          </a:solidFill>
                          <a:effectLst/>
                          <a:latin typeface="+mn-lt"/>
                          <a:ea typeface="Calibri" panose="020F0502020204030204" pitchFamily="34" charset="0"/>
                          <a:cs typeface="Times New Roman" panose="02020603050405020304" pitchFamily="18" charset="0"/>
                        </a:rPr>
                        <a:t>Calcular la oportunidad y completitud de los informes </a:t>
                      </a:r>
                      <a:br>
                        <a:rPr lang="es-GT" sz="2000" kern="1200" noProof="0" dirty="0">
                          <a:solidFill>
                            <a:srgbClr val="000000"/>
                          </a:solidFill>
                          <a:effectLst/>
                          <a:latin typeface="+mn-lt"/>
                          <a:ea typeface="Calibri" panose="020F0502020204030204" pitchFamily="34" charset="0"/>
                          <a:cs typeface="Times New Roman" panose="02020603050405020304" pitchFamily="18" charset="0"/>
                        </a:rPr>
                      </a:br>
                      <a:r>
                        <a:rPr lang="es-GT" sz="2000" kern="1200" noProof="0" dirty="0">
                          <a:solidFill>
                            <a:srgbClr val="000000"/>
                          </a:solidFill>
                          <a:effectLst/>
                          <a:latin typeface="+mn-lt"/>
                          <a:ea typeface="Calibri" panose="020F0502020204030204" pitchFamily="34" charset="0"/>
                          <a:cs typeface="Times New Roman" panose="02020603050405020304" pitchFamily="18" charset="0"/>
                        </a:rPr>
                        <a:t>de vigilancia</a:t>
                      </a:r>
                      <a:endParaRPr lang="es-GT" sz="2000" noProof="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spcBef>
                          <a:spcPts val="0"/>
                        </a:spcBef>
                        <a:spcAft>
                          <a:spcPts val="0"/>
                        </a:spcAft>
                        <a:buFont typeface="Symbol" panose="05050102010706020507" pitchFamily="18" charset="2"/>
                        <a:buChar char=""/>
                      </a:pPr>
                      <a:r>
                        <a:rPr lang="es-GT" sz="1800" noProof="0" dirty="0">
                          <a:solidFill>
                            <a:srgbClr val="000000"/>
                          </a:solidFill>
                          <a:effectLst/>
                          <a:latin typeface="+mn-lt"/>
                          <a:ea typeface="Times New Roman" panose="02020603050405020304" pitchFamily="18" charset="0"/>
                          <a:cs typeface="Times New Roman" panose="02020603050405020304" pitchFamily="18" charset="0"/>
                        </a:rPr>
                        <a:t>Cuadro de puntualidad de los informes por centro</a:t>
                      </a:r>
                    </a:p>
                    <a:p>
                      <a:pPr marL="342900" marR="0" lvl="0" indent="-342900">
                        <a:spcBef>
                          <a:spcPts val="0"/>
                        </a:spcBef>
                        <a:spcAft>
                          <a:spcPts val="0"/>
                        </a:spcAft>
                        <a:buFont typeface="Symbol" panose="05050102010706020507" pitchFamily="18" charset="2"/>
                        <a:buChar char=""/>
                      </a:pPr>
                      <a:r>
                        <a:rPr lang="es-GT" sz="1800" noProof="0" dirty="0">
                          <a:solidFill>
                            <a:srgbClr val="000000"/>
                          </a:solidFill>
                          <a:effectLst/>
                          <a:latin typeface="+mn-lt"/>
                          <a:ea typeface="Times New Roman" panose="02020603050405020304" pitchFamily="18" charset="0"/>
                          <a:cs typeface="Times New Roman" panose="02020603050405020304" pitchFamily="18" charset="0"/>
                        </a:rPr>
                        <a:t>Destaque los servicios con buen y con mal desempeño y explique las razones.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683726"/>
                  </a:ext>
                </a:extLst>
              </a:tr>
              <a:tr h="472678">
                <a:tc>
                  <a:txBody>
                    <a:bodyPr/>
                    <a:lstStyle/>
                    <a:p>
                      <a:pPr marL="0" marR="0">
                        <a:spcBef>
                          <a:spcPts val="0"/>
                        </a:spcBef>
                        <a:spcAft>
                          <a:spcPts val="0"/>
                        </a:spcAft>
                      </a:pPr>
                      <a:r>
                        <a:rPr lang="es-GT" sz="2000" kern="1200" noProof="0" dirty="0">
                          <a:solidFill>
                            <a:srgbClr val="000000"/>
                          </a:solidFill>
                          <a:effectLst/>
                          <a:latin typeface="+mn-lt"/>
                          <a:ea typeface="Calibri" panose="020F0502020204030204" pitchFamily="34" charset="0"/>
                          <a:cs typeface="Times New Roman" panose="02020603050405020304" pitchFamily="18" charset="0"/>
                        </a:rPr>
                        <a:t>Analizar un problema de calidad de la vigilancia </a:t>
                      </a:r>
                      <a:endParaRPr lang="es-GT" sz="2000" noProof="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spcBef>
                          <a:spcPts val="0"/>
                        </a:spcBef>
                        <a:spcAft>
                          <a:spcPts val="0"/>
                        </a:spcAft>
                        <a:buFont typeface="Symbol" panose="05050102010706020507" pitchFamily="18" charset="2"/>
                        <a:buChar char=""/>
                      </a:pPr>
                      <a:r>
                        <a:rPr lang="es-GT" sz="1800" noProof="0" dirty="0">
                          <a:solidFill>
                            <a:srgbClr val="000000"/>
                          </a:solidFill>
                          <a:effectLst/>
                          <a:latin typeface="+mn-lt"/>
                          <a:ea typeface="Times New Roman" panose="02020603050405020304" pitchFamily="18" charset="0"/>
                          <a:cs typeface="Times New Roman" panose="02020603050405020304" pitchFamily="18" charset="0"/>
                        </a:rPr>
                        <a:t>Diagrama de espina de pescado</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6432944"/>
                  </a:ext>
                </a:extLst>
              </a:tr>
              <a:tr h="917019">
                <a:tc>
                  <a:txBody>
                    <a:bodyPr/>
                    <a:lstStyle/>
                    <a:p>
                      <a:pPr marL="0" marR="0">
                        <a:spcBef>
                          <a:spcPts val="0"/>
                        </a:spcBef>
                        <a:spcAft>
                          <a:spcPts val="0"/>
                        </a:spcAft>
                      </a:pPr>
                      <a:r>
                        <a:rPr lang="es-GT" sz="2000" kern="1200" noProof="0" dirty="0">
                          <a:solidFill>
                            <a:srgbClr val="000000"/>
                          </a:solidFill>
                          <a:effectLst/>
                          <a:latin typeface="+mn-lt"/>
                          <a:ea typeface="Calibri" panose="020F0502020204030204" pitchFamily="34" charset="0"/>
                          <a:cs typeface="Times New Roman" panose="02020603050405020304" pitchFamily="18" charset="0"/>
                        </a:rPr>
                        <a:t>Realizar una investigación de un caso </a:t>
                      </a:r>
                      <a:r>
                        <a:rPr lang="es-GT" sz="2000" u="sng" kern="1200" noProof="0" dirty="0">
                          <a:solidFill>
                            <a:srgbClr val="000000"/>
                          </a:solidFill>
                          <a:effectLst/>
                          <a:latin typeface="+mn-lt"/>
                          <a:ea typeface="Calibri" panose="020F0502020204030204" pitchFamily="34" charset="0"/>
                          <a:cs typeface="Times New Roman" panose="02020603050405020304" pitchFamily="18" charset="0"/>
                        </a:rPr>
                        <a:t>O</a:t>
                      </a:r>
                      <a:br>
                        <a:rPr lang="es-GT" sz="2000" kern="1200" noProof="0" dirty="0">
                          <a:solidFill>
                            <a:srgbClr val="000000"/>
                          </a:solidFill>
                          <a:effectLst/>
                          <a:latin typeface="+mn-lt"/>
                          <a:ea typeface="Calibri" panose="020F0502020204030204" pitchFamily="34" charset="0"/>
                          <a:cs typeface="Times New Roman" panose="02020603050405020304" pitchFamily="18" charset="0"/>
                        </a:rPr>
                      </a:br>
                      <a:r>
                        <a:rPr lang="es-GT" sz="2000" kern="1200" noProof="0" dirty="0">
                          <a:solidFill>
                            <a:srgbClr val="000000"/>
                          </a:solidFill>
                          <a:effectLst/>
                          <a:latin typeface="+mn-lt"/>
                          <a:ea typeface="Calibri" panose="020F0502020204030204" pitchFamily="34" charset="0"/>
                          <a:cs typeface="Times New Roman" panose="02020603050405020304" pitchFamily="18" charset="0"/>
                        </a:rPr>
                        <a:t>Participar en la investigación de un brote </a:t>
                      </a:r>
                      <a:endParaRPr lang="es-GT" sz="2000" noProof="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spcBef>
                          <a:spcPts val="0"/>
                        </a:spcBef>
                        <a:spcAft>
                          <a:spcPts val="0"/>
                        </a:spcAft>
                        <a:buFont typeface="Symbol" panose="05050102010706020507" pitchFamily="18" charset="2"/>
                        <a:buChar char=""/>
                      </a:pPr>
                      <a:r>
                        <a:rPr lang="es-GT" sz="1800" noProof="0" dirty="0">
                          <a:solidFill>
                            <a:srgbClr val="000000"/>
                          </a:solidFill>
                          <a:effectLst/>
                          <a:latin typeface="+mn-lt"/>
                          <a:ea typeface="Times New Roman" panose="02020603050405020304" pitchFamily="18" charset="0"/>
                          <a:cs typeface="Times New Roman" panose="02020603050405020304" pitchFamily="18" charset="0"/>
                        </a:rPr>
                        <a:t>Breves antecedentes del caso/brote </a:t>
                      </a:r>
                    </a:p>
                    <a:p>
                      <a:pPr marL="342900" marR="0" lvl="0" indent="-342900">
                        <a:spcBef>
                          <a:spcPts val="0"/>
                        </a:spcBef>
                        <a:spcAft>
                          <a:spcPts val="0"/>
                        </a:spcAft>
                        <a:buFont typeface="Symbol" panose="05050102010706020507" pitchFamily="18" charset="2"/>
                        <a:buChar char=""/>
                      </a:pPr>
                      <a:r>
                        <a:rPr lang="es-GT" sz="1800" noProof="0" dirty="0">
                          <a:solidFill>
                            <a:srgbClr val="000000"/>
                          </a:solidFill>
                          <a:effectLst/>
                          <a:latin typeface="+mn-lt"/>
                          <a:ea typeface="Times New Roman" panose="02020603050405020304" pitchFamily="18" charset="0"/>
                          <a:cs typeface="Times New Roman" panose="02020603050405020304" pitchFamily="18" charset="0"/>
                        </a:rPr>
                        <a:t>Definición del caso </a:t>
                      </a:r>
                    </a:p>
                    <a:p>
                      <a:pPr marL="342900" marR="0" lvl="0" indent="-342900">
                        <a:spcBef>
                          <a:spcPts val="0"/>
                        </a:spcBef>
                        <a:spcAft>
                          <a:spcPts val="0"/>
                        </a:spcAft>
                        <a:buFont typeface="Symbol" panose="05050102010706020507" pitchFamily="18" charset="2"/>
                        <a:buChar char=""/>
                      </a:pPr>
                      <a:r>
                        <a:rPr lang="es-GT" sz="1800" noProof="0" dirty="0">
                          <a:solidFill>
                            <a:srgbClr val="000000"/>
                          </a:solidFill>
                          <a:effectLst/>
                          <a:latin typeface="+mn-lt"/>
                          <a:ea typeface="Times New Roman" panose="02020603050405020304" pitchFamily="18" charset="0"/>
                          <a:cs typeface="Times New Roman" panose="02020603050405020304" pitchFamily="18" charset="0"/>
                        </a:rPr>
                        <a:t>Su papel </a:t>
                      </a:r>
                    </a:p>
                    <a:p>
                      <a:pPr marL="342900" marR="0" lvl="0" indent="-342900">
                        <a:spcBef>
                          <a:spcPts val="0"/>
                        </a:spcBef>
                        <a:spcAft>
                          <a:spcPts val="0"/>
                        </a:spcAft>
                        <a:buFont typeface="Symbol" panose="05050102010706020507" pitchFamily="18" charset="2"/>
                        <a:buChar char=""/>
                      </a:pPr>
                      <a:r>
                        <a:rPr lang="es-GT" sz="1800" noProof="0" dirty="0">
                          <a:solidFill>
                            <a:srgbClr val="000000"/>
                          </a:solidFill>
                          <a:effectLst/>
                          <a:latin typeface="+mn-lt"/>
                          <a:ea typeface="Times New Roman" panose="02020603050405020304" pitchFamily="18" charset="0"/>
                          <a:cs typeface="Times New Roman" panose="02020603050405020304" pitchFamily="18" charset="0"/>
                        </a:rPr>
                        <a:t>Resumen descriptivo </a:t>
                      </a:r>
                    </a:p>
                    <a:p>
                      <a:pPr marL="342900" marR="0" lvl="0" indent="-342900">
                        <a:spcBef>
                          <a:spcPts val="0"/>
                        </a:spcBef>
                        <a:spcAft>
                          <a:spcPts val="0"/>
                        </a:spcAft>
                        <a:buFont typeface="Symbol" panose="05050102010706020507" pitchFamily="18" charset="2"/>
                        <a:buChar char=""/>
                      </a:pPr>
                      <a:r>
                        <a:rPr lang="es-GT" sz="1800" noProof="0" dirty="0">
                          <a:solidFill>
                            <a:srgbClr val="000000"/>
                          </a:solidFill>
                          <a:effectLst/>
                          <a:latin typeface="+mn-lt"/>
                          <a:ea typeface="Times New Roman" panose="02020603050405020304" pitchFamily="18" charset="0"/>
                          <a:cs typeface="Times New Roman" panose="02020603050405020304" pitchFamily="18" charset="0"/>
                        </a:rPr>
                        <a:t>Fuente del brote (si se ha identificado)</a:t>
                      </a:r>
                    </a:p>
                    <a:p>
                      <a:pPr marL="342900" marR="0" lvl="0" indent="-342900">
                        <a:spcBef>
                          <a:spcPts val="0"/>
                        </a:spcBef>
                        <a:spcAft>
                          <a:spcPts val="0"/>
                        </a:spcAft>
                        <a:buFont typeface="Symbol" panose="05050102010706020507" pitchFamily="18" charset="2"/>
                        <a:buChar char=""/>
                      </a:pPr>
                      <a:r>
                        <a:rPr lang="es-GT" sz="1800" noProof="0" dirty="0">
                          <a:solidFill>
                            <a:srgbClr val="000000"/>
                          </a:solidFill>
                          <a:effectLst/>
                          <a:latin typeface="+mn-lt"/>
                          <a:ea typeface="Times New Roman" panose="02020603050405020304" pitchFamily="18" charset="0"/>
                          <a:cs typeface="Times New Roman" panose="02020603050405020304" pitchFamily="18" charset="0"/>
                        </a:rPr>
                        <a:t>Medidas de salud pública adoptadas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37422664"/>
                  </a:ext>
                </a:extLst>
              </a:tr>
            </a:tbl>
          </a:graphicData>
        </a:graphic>
      </p:graphicFrame>
    </p:spTree>
    <p:extLst>
      <p:ext uri="{BB962C8B-B14F-4D97-AF65-F5344CB8AC3E}">
        <p14:creationId xmlns:p14="http://schemas.microsoft.com/office/powerpoint/2010/main" val="6294227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r>
              <a:rPr lang="es-GT" noProof="0" dirty="0"/>
              <a:t>Los mentores ofrecen apoyo y orientación sobre las actividades y los productos de campo</a:t>
            </a:r>
          </a:p>
          <a:p>
            <a:r>
              <a:rPr lang="es-GT" noProof="0" dirty="0"/>
              <a:t>Se espera que los mentores:</a:t>
            </a:r>
          </a:p>
          <a:p>
            <a:pPr lvl="1"/>
            <a:r>
              <a:rPr lang="es-GT" noProof="0" dirty="0"/>
              <a:t>Supervisen el progreso de sus residentes</a:t>
            </a:r>
          </a:p>
          <a:p>
            <a:pPr lvl="1"/>
            <a:r>
              <a:rPr lang="es-GT" dirty="0"/>
              <a:t>Se comuniquen</a:t>
            </a:r>
            <a:r>
              <a:rPr lang="es-GT" noProof="0" dirty="0"/>
              <a:t> con el residente por teléfono o por correo electrónico al menos una vez a la semana.</a:t>
            </a:r>
          </a:p>
          <a:p>
            <a:pPr lvl="1"/>
            <a:r>
              <a:rPr lang="es-GT" noProof="0" dirty="0"/>
              <a:t>Faciliten la participación multisectorial mediante la divulgación a otros sectores y socios pertinentes.</a:t>
            </a:r>
          </a:p>
        </p:txBody>
      </p:sp>
      <p:sp>
        <p:nvSpPr>
          <p:cNvPr id="2" name="Title 1"/>
          <p:cNvSpPr>
            <a:spLocks noGrp="1"/>
          </p:cNvSpPr>
          <p:nvPr>
            <p:ph type="title"/>
          </p:nvPr>
        </p:nvSpPr>
        <p:spPr/>
        <p:txBody>
          <a:bodyPr/>
          <a:lstStyle/>
          <a:p>
            <a:r>
              <a:rPr lang="es-GT" noProof="0" dirty="0"/>
              <a:t>Orientación y asistencia técnica</a:t>
            </a:r>
          </a:p>
        </p:txBody>
      </p:sp>
    </p:spTree>
    <p:extLst>
      <p:ext uri="{BB962C8B-B14F-4D97-AF65-F5344CB8AC3E}">
        <p14:creationId xmlns:p14="http://schemas.microsoft.com/office/powerpoint/2010/main" val="4198402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603ACF-4CB5-9C73-B080-EA03221E9CCE}"/>
              </a:ext>
            </a:extLst>
          </p:cNvPr>
          <p:cNvSpPr>
            <a:spLocks noGrp="1"/>
          </p:cNvSpPr>
          <p:nvPr>
            <p:ph sz="half" idx="2"/>
          </p:nvPr>
        </p:nvSpPr>
        <p:spPr/>
        <p:txBody>
          <a:bodyPr/>
          <a:lstStyle/>
          <a:p>
            <a:r>
              <a:rPr lang="es-GT" noProof="0" dirty="0"/>
              <a:t>Esta guía le ayudará:</a:t>
            </a:r>
          </a:p>
          <a:p>
            <a:pPr lvl="1"/>
            <a:r>
              <a:rPr lang="es-GT" noProof="0" dirty="0"/>
              <a:t>Realizar actividades de campo</a:t>
            </a:r>
          </a:p>
          <a:p>
            <a:pPr lvl="1"/>
            <a:r>
              <a:rPr lang="es-GT" noProof="0" dirty="0"/>
              <a:t>Prepararse para el taller 3</a:t>
            </a:r>
          </a:p>
        </p:txBody>
      </p:sp>
      <p:sp>
        <p:nvSpPr>
          <p:cNvPr id="3" name="Title 2"/>
          <p:cNvSpPr>
            <a:spLocks noGrp="1"/>
          </p:cNvSpPr>
          <p:nvPr>
            <p:ph type="title"/>
          </p:nvPr>
        </p:nvSpPr>
        <p:spPr/>
        <p:txBody>
          <a:bodyPr/>
          <a:lstStyle/>
          <a:p>
            <a:r>
              <a:rPr lang="es-GT" noProof="0" dirty="0"/>
              <a:t>Lineamiento de productos de campo</a:t>
            </a:r>
          </a:p>
        </p:txBody>
      </p:sp>
      <p:pic>
        <p:nvPicPr>
          <p:cNvPr id="6" name="Picture 5">
            <a:extLst>
              <a:ext uri="{FF2B5EF4-FFF2-40B4-BE49-F238E27FC236}">
                <a16:creationId xmlns:a16="http://schemas.microsoft.com/office/drawing/2014/main" id="{3B36AC99-FCEF-2ECD-940F-D7322938BDBB}"/>
              </a:ext>
            </a:extLst>
          </p:cNvPr>
          <p:cNvPicPr>
            <a:picLocks noChangeAspect="1"/>
          </p:cNvPicPr>
          <p:nvPr/>
        </p:nvPicPr>
        <p:blipFill>
          <a:blip r:embed="rId3"/>
          <a:stretch>
            <a:fillRect/>
          </a:stretch>
        </p:blipFill>
        <p:spPr>
          <a:xfrm>
            <a:off x="7587884" y="1478857"/>
            <a:ext cx="3343352" cy="4738168"/>
          </a:xfrm>
          <a:prstGeom prst="rect">
            <a:avLst/>
          </a:prstGeom>
          <a:ln>
            <a:solidFill>
              <a:schemeClr val="tx1"/>
            </a:solidFill>
          </a:ln>
        </p:spPr>
      </p:pic>
    </p:spTree>
    <p:extLst>
      <p:ext uri="{BB962C8B-B14F-4D97-AF65-F5344CB8AC3E}">
        <p14:creationId xmlns:p14="http://schemas.microsoft.com/office/powerpoint/2010/main" val="3071730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lstStyle/>
          <a:p>
            <a:pPr marL="457200" lvl="1" indent="-457200">
              <a:buClrTx/>
              <a:buAutoNum type="arabicPeriod"/>
            </a:pPr>
            <a:r>
              <a:rPr lang="es-GT" sz="2800" noProof="0" dirty="0"/>
              <a:t>Seguir revisando y resumiendo los datos semanales </a:t>
            </a:r>
            <a:br>
              <a:rPr lang="es-GT" sz="2800" noProof="0" dirty="0"/>
            </a:br>
            <a:r>
              <a:rPr lang="es-GT" sz="2800" noProof="0" dirty="0"/>
              <a:t>de vigilancia</a:t>
            </a:r>
          </a:p>
          <a:p>
            <a:pPr marL="457200" lvl="1" indent="-457200">
              <a:buClrTx/>
              <a:buAutoNum type="arabicPeriod"/>
            </a:pPr>
            <a:r>
              <a:rPr lang="es-GT" sz="2800" noProof="0" dirty="0"/>
              <a:t>Calcular la oportunidad y completitud de los reportes </a:t>
            </a:r>
            <a:br>
              <a:rPr lang="es-GT" sz="2800" noProof="0" dirty="0"/>
            </a:br>
            <a:r>
              <a:rPr lang="es-GT" sz="2800" noProof="0" dirty="0"/>
              <a:t>de vigilancia</a:t>
            </a:r>
          </a:p>
          <a:p>
            <a:pPr marL="457200" lvl="1" indent="-457200">
              <a:buClrTx/>
              <a:buAutoNum type="arabicPeriod"/>
            </a:pPr>
            <a:r>
              <a:rPr lang="es-GT" sz="2800" noProof="0" dirty="0"/>
              <a:t>Analizar un problema de calidad de la vigilancia</a:t>
            </a:r>
          </a:p>
          <a:p>
            <a:pPr marL="457200" lvl="1" indent="-457200">
              <a:buClrTx/>
              <a:buAutoNum type="arabicPeriod"/>
            </a:pPr>
            <a:r>
              <a:rPr lang="es-GT" sz="2800" noProof="0" dirty="0"/>
              <a:t>Realizar una investigación de un caso </a:t>
            </a:r>
            <a:r>
              <a:rPr lang="es-GT" sz="2800" u="sng" noProof="0" dirty="0"/>
              <a:t>O</a:t>
            </a:r>
            <a:br>
              <a:rPr lang="es-GT" sz="2800" noProof="0" dirty="0"/>
            </a:br>
            <a:r>
              <a:rPr lang="es-GT" sz="2800" noProof="0" dirty="0"/>
              <a:t>Participar en la investigación de un brote</a:t>
            </a:r>
          </a:p>
        </p:txBody>
      </p:sp>
      <p:sp>
        <p:nvSpPr>
          <p:cNvPr id="3" name="Title 2"/>
          <p:cNvSpPr>
            <a:spLocks noGrp="1"/>
          </p:cNvSpPr>
          <p:nvPr>
            <p:ph type="title"/>
          </p:nvPr>
        </p:nvSpPr>
        <p:spPr/>
        <p:txBody>
          <a:bodyPr/>
          <a:lstStyle/>
          <a:p>
            <a:r>
              <a:rPr lang="es-GT" noProof="0" dirty="0"/>
              <a:t>Actividades del Intervalo de campo 2 </a:t>
            </a:r>
          </a:p>
        </p:txBody>
      </p:sp>
    </p:spTree>
    <p:extLst>
      <p:ext uri="{BB962C8B-B14F-4D97-AF65-F5344CB8AC3E}">
        <p14:creationId xmlns:p14="http://schemas.microsoft.com/office/powerpoint/2010/main" val="3456537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23317-77C9-8B2F-A9EF-FA7699BFADC0}"/>
              </a:ext>
            </a:extLst>
          </p:cNvPr>
          <p:cNvSpPr>
            <a:spLocks noGrp="1"/>
          </p:cNvSpPr>
          <p:nvPr>
            <p:ph type="title"/>
          </p:nvPr>
        </p:nvSpPr>
        <p:spPr/>
        <p:txBody>
          <a:bodyPr/>
          <a:lstStyle/>
          <a:p>
            <a:r>
              <a:rPr lang="es-GT" noProof="0" dirty="0"/>
              <a:t>Actividad 1: Revisión semanal y Reporte de los datos de vigilancia</a:t>
            </a:r>
          </a:p>
        </p:txBody>
      </p:sp>
      <p:sp>
        <p:nvSpPr>
          <p:cNvPr id="3" name="Content Placeholder 2"/>
          <p:cNvSpPr>
            <a:spLocks noGrp="1"/>
          </p:cNvSpPr>
          <p:nvPr>
            <p:ph sz="half" idx="2"/>
          </p:nvPr>
        </p:nvSpPr>
        <p:spPr/>
        <p:txBody>
          <a:bodyPr/>
          <a:lstStyle/>
          <a:p>
            <a:r>
              <a:rPr lang="es-GT" sz="2600" noProof="0" dirty="0"/>
              <a:t>Revisar 12 semanas de datos</a:t>
            </a:r>
          </a:p>
          <a:p>
            <a:r>
              <a:rPr lang="es-GT" sz="2600" noProof="0" dirty="0"/>
              <a:t>¿Ha habido casos de enfermedades inesperadas o de enfermedades de importancia para la salud pública?</a:t>
            </a:r>
          </a:p>
          <a:p>
            <a:r>
              <a:rPr lang="es-GT" sz="2600" noProof="0" dirty="0"/>
              <a:t>¿Qué enfermedades están aumentando?</a:t>
            </a:r>
          </a:p>
          <a:p>
            <a:pPr>
              <a:spcBef>
                <a:spcPts val="0"/>
              </a:spcBef>
            </a:pPr>
            <a:r>
              <a:rPr lang="es-GT" sz="2600" noProof="0" dirty="0"/>
              <a:t>¿Cuál es la trayectoria de los brotes en curso? </a:t>
            </a:r>
          </a:p>
          <a:p>
            <a:pPr lvl="1">
              <a:spcBef>
                <a:spcPts val="0"/>
              </a:spcBef>
            </a:pPr>
            <a:r>
              <a:rPr lang="es-GT" sz="2200" noProof="0" dirty="0"/>
              <a:t>¿Está aumentando el número de casos o el brote está controlado?</a:t>
            </a:r>
          </a:p>
          <a:p>
            <a:r>
              <a:rPr lang="es-GT" sz="2600" noProof="0" dirty="0"/>
              <a:t>¿Hay algún centro que no presente reportes “Cero”?</a:t>
            </a:r>
          </a:p>
        </p:txBody>
      </p:sp>
    </p:spTree>
    <p:extLst>
      <p:ext uri="{BB962C8B-B14F-4D97-AF65-F5344CB8AC3E}">
        <p14:creationId xmlns:p14="http://schemas.microsoft.com/office/powerpoint/2010/main" val="1417548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Utilizar 12 semanas de datos</a:t>
            </a:r>
          </a:p>
        </p:txBody>
      </p:sp>
      <p:pic>
        <p:nvPicPr>
          <p:cNvPr id="11" name="Picture 10">
            <a:extLst>
              <a:ext uri="{FF2B5EF4-FFF2-40B4-BE49-F238E27FC236}">
                <a16:creationId xmlns:a16="http://schemas.microsoft.com/office/drawing/2014/main" id="{2A623537-BBA7-190B-A37D-DCC5F0FEBBCF}"/>
              </a:ext>
            </a:extLst>
          </p:cNvPr>
          <p:cNvPicPr>
            <a:picLocks noChangeAspect="1"/>
          </p:cNvPicPr>
          <p:nvPr/>
        </p:nvPicPr>
        <p:blipFill>
          <a:blip r:embed="rId3"/>
          <a:stretch>
            <a:fillRect/>
          </a:stretch>
        </p:blipFill>
        <p:spPr>
          <a:xfrm>
            <a:off x="6096000" y="1403460"/>
            <a:ext cx="5824640" cy="2805934"/>
          </a:xfrm>
          <a:prstGeom prst="rect">
            <a:avLst/>
          </a:prstGeom>
        </p:spPr>
      </p:pic>
      <p:pic>
        <p:nvPicPr>
          <p:cNvPr id="12" name="Picture 11">
            <a:extLst>
              <a:ext uri="{FF2B5EF4-FFF2-40B4-BE49-F238E27FC236}">
                <a16:creationId xmlns:a16="http://schemas.microsoft.com/office/drawing/2014/main" id="{FC54D445-2384-8244-508A-AB8FE388E9F2}"/>
              </a:ext>
            </a:extLst>
          </p:cNvPr>
          <p:cNvPicPr>
            <a:picLocks noChangeAspect="1"/>
          </p:cNvPicPr>
          <p:nvPr/>
        </p:nvPicPr>
        <p:blipFill>
          <a:blip r:embed="rId4"/>
          <a:stretch>
            <a:fillRect/>
          </a:stretch>
        </p:blipFill>
        <p:spPr>
          <a:xfrm>
            <a:off x="169151" y="3067803"/>
            <a:ext cx="5926849" cy="3332997"/>
          </a:xfrm>
          <a:prstGeom prst="rect">
            <a:avLst/>
          </a:prstGeom>
        </p:spPr>
      </p:pic>
      <p:sp>
        <p:nvSpPr>
          <p:cNvPr id="3" name="TextBox 2">
            <a:extLst>
              <a:ext uri="{FF2B5EF4-FFF2-40B4-BE49-F238E27FC236}">
                <a16:creationId xmlns:a16="http://schemas.microsoft.com/office/drawing/2014/main" id="{98933F95-0AAC-FF55-F0DC-1618E018E7C6}"/>
              </a:ext>
            </a:extLst>
          </p:cNvPr>
          <p:cNvSpPr txBox="1"/>
          <p:nvPr/>
        </p:nvSpPr>
        <p:spPr>
          <a:xfrm>
            <a:off x="169151" y="2996745"/>
            <a:ext cx="5824640" cy="461665"/>
          </a:xfrm>
          <a:prstGeom prst="rect">
            <a:avLst/>
          </a:prstGeom>
          <a:solidFill>
            <a:schemeClr val="bg1"/>
          </a:solidFill>
          <a:ln>
            <a:solidFill>
              <a:schemeClr val="bg1"/>
            </a:solidFill>
          </a:ln>
        </p:spPr>
        <p:txBody>
          <a:bodyPr wrap="square" rtlCol="0">
            <a:spAutoFit/>
          </a:bodyPr>
          <a:lstStyle/>
          <a:p>
            <a:r>
              <a:rPr lang="es-ES" sz="1200" b="1" dirty="0"/>
              <a:t>Gráfico 1: Incidencia de sarampión, por estado de supervivencia y semana-Distrito A, Semanas 1 a 20, 2024</a:t>
            </a:r>
            <a:endParaRPr lang="pt-BR" sz="1200" b="1" dirty="0"/>
          </a:p>
        </p:txBody>
      </p:sp>
      <p:sp>
        <p:nvSpPr>
          <p:cNvPr id="4" name="TextBox 3">
            <a:extLst>
              <a:ext uri="{FF2B5EF4-FFF2-40B4-BE49-F238E27FC236}">
                <a16:creationId xmlns:a16="http://schemas.microsoft.com/office/drawing/2014/main" id="{B8C558C4-F72F-408B-8B85-9F80F0AD5227}"/>
              </a:ext>
            </a:extLst>
          </p:cNvPr>
          <p:cNvSpPr txBox="1"/>
          <p:nvPr/>
        </p:nvSpPr>
        <p:spPr>
          <a:xfrm>
            <a:off x="6187044" y="1342192"/>
            <a:ext cx="5617029" cy="523220"/>
          </a:xfrm>
          <a:prstGeom prst="rect">
            <a:avLst/>
          </a:prstGeom>
          <a:solidFill>
            <a:schemeClr val="bg1"/>
          </a:solidFill>
        </p:spPr>
        <p:txBody>
          <a:bodyPr wrap="square" rtlCol="0">
            <a:spAutoFit/>
          </a:bodyPr>
          <a:lstStyle/>
          <a:p>
            <a:r>
              <a:rPr lang="es-ES" sz="1400" b="1" dirty="0"/>
              <a:t>Gráfico 2: Incidencia de casos de influenza, por semana- Comunidad B, Semanas 1 a 20, 2024</a:t>
            </a:r>
            <a:endParaRPr lang="pt-BR" sz="1400" b="1" dirty="0"/>
          </a:p>
        </p:txBody>
      </p:sp>
    </p:spTree>
    <p:extLst>
      <p:ext uri="{BB962C8B-B14F-4D97-AF65-F5344CB8AC3E}">
        <p14:creationId xmlns:p14="http://schemas.microsoft.com/office/powerpoint/2010/main" val="675352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0"/>
            <a:ext cx="11353800" cy="1257300"/>
          </a:xfrm>
        </p:spPr>
        <p:txBody>
          <a:bodyPr/>
          <a:lstStyle/>
          <a:p>
            <a:r>
              <a:rPr lang="es-GT" noProof="0" dirty="0"/>
              <a:t>Actividad 2: Oportunidad y completitud de los reportes de vigilancia</a:t>
            </a:r>
          </a:p>
        </p:txBody>
      </p:sp>
      <p:sp>
        <p:nvSpPr>
          <p:cNvPr id="4" name="Content Placeholder 3"/>
          <p:cNvSpPr>
            <a:spLocks noGrp="1"/>
          </p:cNvSpPr>
          <p:nvPr>
            <p:ph sz="half" idx="2"/>
          </p:nvPr>
        </p:nvSpPr>
        <p:spPr/>
        <p:txBody>
          <a:bodyPr/>
          <a:lstStyle/>
          <a:p>
            <a:pPr marL="457200" lvl="1" indent="-457200">
              <a:buClrTx/>
              <a:buFont typeface="Arial" panose="020B0604020202020204" pitchFamily="34" charset="0"/>
              <a:buChar char="•"/>
            </a:pPr>
            <a:r>
              <a:rPr lang="es-GT" sz="2800" noProof="0" dirty="0"/>
              <a:t>Cree una tabla que muestre el estado de los reportes de cada instalación en su jurisdicción desde el momento en que inició </a:t>
            </a:r>
            <a:r>
              <a:rPr lang="es-GT" sz="2800" noProof="0" dirty="0" err="1"/>
              <a:t>Frontline</a:t>
            </a:r>
            <a:r>
              <a:rPr lang="es-GT" sz="2800" noProof="0" dirty="0"/>
              <a:t>, hasta la última semana del intervalo de campo</a:t>
            </a:r>
          </a:p>
          <a:p>
            <a:pPr marL="457200" lvl="1" indent="-457200">
              <a:buClrTx/>
              <a:buFont typeface="Arial" panose="020B0604020202020204" pitchFamily="34" charset="0"/>
              <a:buChar char="•"/>
            </a:pPr>
            <a:r>
              <a:rPr lang="es-GT" sz="2800" noProof="0" dirty="0"/>
              <a:t>Si dispone de datos, puede retroceder hasta un mes antes de empezar </a:t>
            </a:r>
            <a:r>
              <a:rPr lang="es-GT" sz="2800" noProof="0" dirty="0" err="1"/>
              <a:t>Frontline</a:t>
            </a:r>
            <a:endParaRPr lang="es-GT" noProof="0" dirty="0"/>
          </a:p>
        </p:txBody>
      </p:sp>
    </p:spTree>
    <p:extLst>
      <p:ext uri="{BB962C8B-B14F-4D97-AF65-F5344CB8AC3E}">
        <p14:creationId xmlns:p14="http://schemas.microsoft.com/office/powerpoint/2010/main" val="4175658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DEA16C-5AA6-CFC0-D9F2-8C9D29AB2751}"/>
              </a:ext>
            </a:extLst>
          </p:cNvPr>
          <p:cNvSpPr>
            <a:spLocks noGrp="1"/>
          </p:cNvSpPr>
          <p:nvPr>
            <p:ph type="title"/>
          </p:nvPr>
        </p:nvSpPr>
        <p:spPr/>
        <p:txBody>
          <a:bodyPr/>
          <a:lstStyle/>
          <a:p>
            <a:r>
              <a:rPr lang="en-US" dirty="0"/>
              <a:t>Plantilla</a:t>
            </a:r>
          </a:p>
        </p:txBody>
      </p:sp>
      <p:graphicFrame>
        <p:nvGraphicFramePr>
          <p:cNvPr id="8" name="Table 7">
            <a:extLst>
              <a:ext uri="{FF2B5EF4-FFF2-40B4-BE49-F238E27FC236}">
                <a16:creationId xmlns:a16="http://schemas.microsoft.com/office/drawing/2014/main" id="{8D54E652-5D65-E024-8217-1FF59152366B}"/>
              </a:ext>
            </a:extLst>
          </p:cNvPr>
          <p:cNvGraphicFramePr>
            <a:graphicFrameLocks noGrp="1"/>
          </p:cNvGraphicFramePr>
          <p:nvPr>
            <p:extLst>
              <p:ext uri="{D42A27DB-BD31-4B8C-83A1-F6EECF244321}">
                <p14:modId xmlns:p14="http://schemas.microsoft.com/office/powerpoint/2010/main" val="2511936920"/>
              </p:ext>
            </p:extLst>
          </p:nvPr>
        </p:nvGraphicFramePr>
        <p:xfrm>
          <a:off x="1246731" y="2241074"/>
          <a:ext cx="9698537" cy="2926080"/>
        </p:xfrm>
        <a:graphic>
          <a:graphicData uri="http://schemas.openxmlformats.org/drawingml/2006/table">
            <a:tbl>
              <a:tblPr bandRow="1"/>
              <a:tblGrid>
                <a:gridCol w="2170748">
                  <a:extLst>
                    <a:ext uri="{9D8B030D-6E8A-4147-A177-3AD203B41FA5}">
                      <a16:colId xmlns:a16="http://schemas.microsoft.com/office/drawing/2014/main" val="1374034943"/>
                    </a:ext>
                  </a:extLst>
                </a:gridCol>
                <a:gridCol w="697933">
                  <a:extLst>
                    <a:ext uri="{9D8B030D-6E8A-4147-A177-3AD203B41FA5}">
                      <a16:colId xmlns:a16="http://schemas.microsoft.com/office/drawing/2014/main" val="4013799466"/>
                    </a:ext>
                  </a:extLst>
                </a:gridCol>
                <a:gridCol w="620896">
                  <a:extLst>
                    <a:ext uri="{9D8B030D-6E8A-4147-A177-3AD203B41FA5}">
                      <a16:colId xmlns:a16="http://schemas.microsoft.com/office/drawing/2014/main" val="2451942270"/>
                    </a:ext>
                  </a:extLst>
                </a:gridCol>
                <a:gridCol w="620896">
                  <a:extLst>
                    <a:ext uri="{9D8B030D-6E8A-4147-A177-3AD203B41FA5}">
                      <a16:colId xmlns:a16="http://schemas.microsoft.com/office/drawing/2014/main" val="3039614671"/>
                    </a:ext>
                  </a:extLst>
                </a:gridCol>
                <a:gridCol w="620896">
                  <a:extLst>
                    <a:ext uri="{9D8B030D-6E8A-4147-A177-3AD203B41FA5}">
                      <a16:colId xmlns:a16="http://schemas.microsoft.com/office/drawing/2014/main" val="2035228460"/>
                    </a:ext>
                  </a:extLst>
                </a:gridCol>
                <a:gridCol w="620896">
                  <a:extLst>
                    <a:ext uri="{9D8B030D-6E8A-4147-A177-3AD203B41FA5}">
                      <a16:colId xmlns:a16="http://schemas.microsoft.com/office/drawing/2014/main" val="788507805"/>
                    </a:ext>
                  </a:extLst>
                </a:gridCol>
                <a:gridCol w="620896">
                  <a:extLst>
                    <a:ext uri="{9D8B030D-6E8A-4147-A177-3AD203B41FA5}">
                      <a16:colId xmlns:a16="http://schemas.microsoft.com/office/drawing/2014/main" val="2757804288"/>
                    </a:ext>
                  </a:extLst>
                </a:gridCol>
                <a:gridCol w="620896">
                  <a:extLst>
                    <a:ext uri="{9D8B030D-6E8A-4147-A177-3AD203B41FA5}">
                      <a16:colId xmlns:a16="http://schemas.microsoft.com/office/drawing/2014/main" val="1592295000"/>
                    </a:ext>
                  </a:extLst>
                </a:gridCol>
                <a:gridCol w="620896">
                  <a:extLst>
                    <a:ext uri="{9D8B030D-6E8A-4147-A177-3AD203B41FA5}">
                      <a16:colId xmlns:a16="http://schemas.microsoft.com/office/drawing/2014/main" val="3655933861"/>
                    </a:ext>
                  </a:extLst>
                </a:gridCol>
                <a:gridCol w="620896">
                  <a:extLst>
                    <a:ext uri="{9D8B030D-6E8A-4147-A177-3AD203B41FA5}">
                      <a16:colId xmlns:a16="http://schemas.microsoft.com/office/drawing/2014/main" val="1167756386"/>
                    </a:ext>
                  </a:extLst>
                </a:gridCol>
                <a:gridCol w="620896">
                  <a:extLst>
                    <a:ext uri="{9D8B030D-6E8A-4147-A177-3AD203B41FA5}">
                      <a16:colId xmlns:a16="http://schemas.microsoft.com/office/drawing/2014/main" val="1007236906"/>
                    </a:ext>
                  </a:extLst>
                </a:gridCol>
                <a:gridCol w="620896">
                  <a:extLst>
                    <a:ext uri="{9D8B030D-6E8A-4147-A177-3AD203B41FA5}">
                      <a16:colId xmlns:a16="http://schemas.microsoft.com/office/drawing/2014/main" val="403089414"/>
                    </a:ext>
                  </a:extLst>
                </a:gridCol>
                <a:gridCol w="620896">
                  <a:extLst>
                    <a:ext uri="{9D8B030D-6E8A-4147-A177-3AD203B41FA5}">
                      <a16:colId xmlns:a16="http://schemas.microsoft.com/office/drawing/2014/main" val="3001948324"/>
                    </a:ext>
                  </a:extLst>
                </a:gridCol>
              </a:tblGrid>
              <a:tr h="193289">
                <a:tc>
                  <a:txBody>
                    <a:bodyPr/>
                    <a:lstStyle/>
                    <a:p>
                      <a:pPr marL="0" marR="0">
                        <a:spcBef>
                          <a:spcPts val="0"/>
                        </a:spcBef>
                        <a:spcAft>
                          <a:spcPts val="0"/>
                        </a:spcAft>
                      </a:pPr>
                      <a:r>
                        <a:rPr lang="en-US" sz="24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gridSpan="12">
                  <a:txBody>
                    <a:bodyPr/>
                    <a:lstStyle/>
                    <a:p>
                      <a:pPr marL="0" marR="0" algn="ctr">
                        <a:spcBef>
                          <a:spcPts val="0"/>
                        </a:spcBef>
                        <a:spcAft>
                          <a:spcPts val="0"/>
                        </a:spcAft>
                      </a:pPr>
                      <a:r>
                        <a:rPr lang="en-US" sz="24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Semana</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09073598"/>
                  </a:ext>
                </a:extLst>
              </a:tr>
              <a:tr h="708725">
                <a:tc>
                  <a:txBody>
                    <a:bodyPr/>
                    <a:lstStyle/>
                    <a:p>
                      <a:pPr marL="0" marR="0">
                        <a:spcBef>
                          <a:spcPts val="0"/>
                        </a:spcBef>
                        <a:spcAft>
                          <a:spcPts val="0"/>
                        </a:spcAft>
                      </a:pPr>
                      <a:r>
                        <a:rPr lang="en-US" sz="24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Nombre del centro</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24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7</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8</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11</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E7E6E6"/>
                    </a:solidFill>
                  </a:tcPr>
                </a:tc>
                <a:extLst>
                  <a:ext uri="{0D108BD9-81ED-4DB2-BD59-A6C34878D82A}">
                    <a16:rowId xmlns:a16="http://schemas.microsoft.com/office/drawing/2014/main" val="3936036935"/>
                  </a:ext>
                </a:extLst>
              </a:tr>
              <a:tr h="354362">
                <a:tc>
                  <a:txBody>
                    <a:bodyPr/>
                    <a:lstStyle/>
                    <a:p>
                      <a:pPr marL="0" marR="0">
                        <a:spcBef>
                          <a:spcPts val="0"/>
                        </a:spcBef>
                        <a:spcAft>
                          <a:spcPts val="0"/>
                        </a:spcAft>
                      </a:pPr>
                      <a:r>
                        <a:rPr lang="en-US" sz="24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extLst>
                  <a:ext uri="{0D108BD9-81ED-4DB2-BD59-A6C34878D82A}">
                    <a16:rowId xmlns:a16="http://schemas.microsoft.com/office/drawing/2014/main" val="3762406322"/>
                  </a:ext>
                </a:extLst>
              </a:tr>
              <a:tr h="354362">
                <a:tc>
                  <a:txBody>
                    <a:bodyPr/>
                    <a:lstStyle/>
                    <a:p>
                      <a:pPr marL="0" marR="0">
                        <a:spcBef>
                          <a:spcPts val="0"/>
                        </a:spcBef>
                        <a:spcAft>
                          <a:spcPts val="0"/>
                        </a:spcAft>
                      </a:pPr>
                      <a:r>
                        <a:rPr lang="en-US" sz="24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extLst>
                  <a:ext uri="{0D108BD9-81ED-4DB2-BD59-A6C34878D82A}">
                    <a16:rowId xmlns:a16="http://schemas.microsoft.com/office/drawing/2014/main" val="3516382913"/>
                  </a:ext>
                </a:extLst>
              </a:tr>
              <a:tr h="354362">
                <a:tc>
                  <a:txBody>
                    <a:bodyPr/>
                    <a:lstStyle/>
                    <a:p>
                      <a:pPr marL="0" marR="0">
                        <a:spcBef>
                          <a:spcPts val="0"/>
                        </a:spcBef>
                        <a:spcAft>
                          <a:spcPts val="0"/>
                        </a:spcAft>
                      </a:pPr>
                      <a:r>
                        <a:rPr lang="en-US" sz="24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extLst>
                  <a:ext uri="{0D108BD9-81ED-4DB2-BD59-A6C34878D82A}">
                    <a16:rowId xmlns:a16="http://schemas.microsoft.com/office/drawing/2014/main" val="2537706329"/>
                  </a:ext>
                </a:extLst>
              </a:tr>
              <a:tr h="354362">
                <a:tc>
                  <a:txBody>
                    <a:bodyPr/>
                    <a:lstStyle/>
                    <a:p>
                      <a:pPr marL="0" marR="0">
                        <a:spcBef>
                          <a:spcPts val="0"/>
                        </a:spcBef>
                        <a:spcAft>
                          <a:spcPts val="0"/>
                        </a:spcAft>
                      </a:pPr>
                      <a:r>
                        <a:rPr lang="en-US" sz="24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extLst>
                  <a:ext uri="{0D108BD9-81ED-4DB2-BD59-A6C34878D82A}">
                    <a16:rowId xmlns:a16="http://schemas.microsoft.com/office/drawing/2014/main" val="782112537"/>
                  </a:ext>
                </a:extLst>
              </a:tr>
              <a:tr h="354362">
                <a:tc>
                  <a:txBody>
                    <a:bodyPr/>
                    <a:lstStyle/>
                    <a:p>
                      <a:pPr marL="0" marR="0">
                        <a:spcBef>
                          <a:spcPts val="0"/>
                        </a:spcBef>
                        <a:spcAft>
                          <a:spcPts val="0"/>
                        </a:spcAft>
                      </a:pPr>
                      <a:r>
                        <a:rPr lang="en-US" sz="24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NR</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24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4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tc>
                  <a:txBody>
                    <a:bodyPr/>
                    <a:lstStyle/>
                    <a:p>
                      <a:pPr marL="0" marR="0" algn="ctr">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t>
                      </a:r>
                      <a:endParaRPr lang="en-US" sz="2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66FF66"/>
                    </a:solidFill>
                  </a:tcPr>
                </a:tc>
                <a:extLst>
                  <a:ext uri="{0D108BD9-81ED-4DB2-BD59-A6C34878D82A}">
                    <a16:rowId xmlns:a16="http://schemas.microsoft.com/office/drawing/2014/main" val="3227394526"/>
                  </a:ext>
                </a:extLst>
              </a:tr>
            </a:tbl>
          </a:graphicData>
        </a:graphic>
      </p:graphicFrame>
    </p:spTree>
    <p:extLst>
      <p:ext uri="{BB962C8B-B14F-4D97-AF65-F5344CB8AC3E}">
        <p14:creationId xmlns:p14="http://schemas.microsoft.com/office/powerpoint/2010/main" val="1285242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64BCF-E5D3-4B0A-BD76-1153BC560E72}"/>
              </a:ext>
            </a:extLst>
          </p:cNvPr>
          <p:cNvSpPr>
            <a:spLocks noGrp="1"/>
          </p:cNvSpPr>
          <p:nvPr>
            <p:ph type="title"/>
          </p:nvPr>
        </p:nvSpPr>
        <p:spPr/>
        <p:txBody>
          <a:bodyPr/>
          <a:lstStyle/>
          <a:p>
            <a:r>
              <a:rPr lang="es-GT" noProof="0" dirty="0"/>
              <a:t>Actividad 3: Calidad de la vigilancia </a:t>
            </a:r>
            <a:br>
              <a:rPr lang="es-GT" noProof="0" dirty="0"/>
            </a:br>
            <a:r>
              <a:rPr lang="es-GT" noProof="0" dirty="0"/>
              <a:t>Análisis de problemas</a:t>
            </a:r>
          </a:p>
        </p:txBody>
      </p:sp>
      <p:sp>
        <p:nvSpPr>
          <p:cNvPr id="3" name="Content Placeholder 2">
            <a:extLst>
              <a:ext uri="{FF2B5EF4-FFF2-40B4-BE49-F238E27FC236}">
                <a16:creationId xmlns:a16="http://schemas.microsoft.com/office/drawing/2014/main" id="{E138772C-2F56-4D65-AAEE-B0729F349C79}"/>
              </a:ext>
            </a:extLst>
          </p:cNvPr>
          <p:cNvSpPr>
            <a:spLocks noGrp="1"/>
          </p:cNvSpPr>
          <p:nvPr>
            <p:ph sz="half" idx="2"/>
          </p:nvPr>
        </p:nvSpPr>
        <p:spPr>
          <a:xfrm>
            <a:off x="838199" y="1341913"/>
            <a:ext cx="10645239" cy="4776254"/>
          </a:xfrm>
        </p:spPr>
        <p:txBody>
          <a:bodyPr/>
          <a:lstStyle/>
          <a:p>
            <a:pPr marL="514350" indent="-514350">
              <a:buFont typeface="+mj-lt"/>
              <a:buAutoNum type="arabicPeriod"/>
            </a:pPr>
            <a:r>
              <a:rPr lang="es-GT" sz="2600" noProof="0" dirty="0"/>
              <a:t>Seleccione un problema de calidad de los datos de vigilancia </a:t>
            </a:r>
          </a:p>
          <a:p>
            <a:pPr marL="514350" indent="-514350">
              <a:buFont typeface="+mj-lt"/>
              <a:buAutoNum type="arabicPeriod"/>
            </a:pPr>
            <a:r>
              <a:rPr lang="es-GT" sz="2600" noProof="0" dirty="0"/>
              <a:t>Lidere una reunión para hacer una lluvia de ideas sobre las posibles causas</a:t>
            </a:r>
          </a:p>
          <a:p>
            <a:pPr marL="514350" indent="-514350">
              <a:buFont typeface="+mj-lt"/>
              <a:buAutoNum type="arabicPeriod"/>
            </a:pPr>
            <a:r>
              <a:rPr lang="es-GT" sz="2600" noProof="0" dirty="0"/>
              <a:t>Agrupe las causas en categorías</a:t>
            </a:r>
          </a:p>
          <a:p>
            <a:pPr marL="514350" indent="-514350">
              <a:buFont typeface="+mj-lt"/>
              <a:buAutoNum type="arabicPeriod"/>
            </a:pPr>
            <a:r>
              <a:rPr lang="es-GT" sz="2600" noProof="0" dirty="0"/>
              <a:t>Cree el diagrama de espina de pescado (véase el ejemplo en la siguiente diapositiva)</a:t>
            </a:r>
          </a:p>
          <a:p>
            <a:pPr marL="514350" indent="-514350">
              <a:buFont typeface="+mj-lt"/>
              <a:buAutoNum type="arabicPeriod"/>
            </a:pPr>
            <a:r>
              <a:rPr lang="es-GT" sz="2600" noProof="0" dirty="0"/>
              <a:t>Etiquete las causas como Totalmente, Parcialmente o No bajo su control.</a:t>
            </a:r>
          </a:p>
          <a:p>
            <a:pPr marL="514350" indent="-514350">
              <a:buFont typeface="+mj-lt"/>
              <a:buAutoNum type="arabicPeriod"/>
            </a:pPr>
            <a:r>
              <a:rPr lang="es-GT" sz="2600" noProof="0" dirty="0"/>
              <a:t>Identifique la causa crítica</a:t>
            </a:r>
          </a:p>
          <a:p>
            <a:pPr marL="514350" indent="-514350">
              <a:buFont typeface="+mj-lt"/>
              <a:buAutoNum type="arabicPeriod"/>
            </a:pPr>
            <a:r>
              <a:rPr lang="es-GT" sz="2600" noProof="0" dirty="0"/>
              <a:t>Lluvia de ideas para abordar la ca</a:t>
            </a:r>
            <a:r>
              <a:rPr lang="en-US" sz="2600" dirty="0" err="1"/>
              <a:t>usa</a:t>
            </a:r>
            <a:r>
              <a:rPr lang="en-US" sz="2600" dirty="0"/>
              <a:t> crítica</a:t>
            </a:r>
          </a:p>
          <a:p>
            <a:pPr marL="514350" indent="-514350">
              <a:buFont typeface="+mj-lt"/>
              <a:buAutoNum type="arabicPeriod"/>
            </a:pPr>
            <a:r>
              <a:rPr lang="en-US" sz="2600" dirty="0"/>
              <a:t>Complete la ficha de trabajo</a:t>
            </a:r>
          </a:p>
          <a:p>
            <a:endParaRPr lang="en-US" dirty="0"/>
          </a:p>
        </p:txBody>
      </p:sp>
    </p:spTree>
    <p:extLst>
      <p:ext uri="{BB962C8B-B14F-4D97-AF65-F5344CB8AC3E}">
        <p14:creationId xmlns:p14="http://schemas.microsoft.com/office/powerpoint/2010/main" val="608255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4C6D53F-330D-B074-AA81-C928D000F6A2}"/>
              </a:ext>
            </a:extLst>
          </p:cNvPr>
          <p:cNvSpPr>
            <a:spLocks noGrp="1"/>
          </p:cNvSpPr>
          <p:nvPr>
            <p:ph type="title"/>
          </p:nvPr>
        </p:nvSpPr>
        <p:spPr>
          <a:xfrm>
            <a:off x="838199" y="457200"/>
            <a:ext cx="10889343" cy="800100"/>
          </a:xfrm>
        </p:spPr>
        <p:txBody>
          <a:bodyPr/>
          <a:lstStyle/>
          <a:p>
            <a:r>
              <a:rPr lang="en-US" dirty="0"/>
              <a:t>Ejemplo de diagrama de espina de pescado</a:t>
            </a:r>
          </a:p>
        </p:txBody>
      </p:sp>
      <p:grpSp>
        <p:nvGrpSpPr>
          <p:cNvPr id="29" name="Group 28">
            <a:extLst>
              <a:ext uri="{FF2B5EF4-FFF2-40B4-BE49-F238E27FC236}">
                <a16:creationId xmlns:a16="http://schemas.microsoft.com/office/drawing/2014/main" id="{5A8F167A-AFB3-387B-67AF-42922686C4EA}"/>
              </a:ext>
            </a:extLst>
          </p:cNvPr>
          <p:cNvGrpSpPr/>
          <p:nvPr/>
        </p:nvGrpSpPr>
        <p:grpSpPr>
          <a:xfrm>
            <a:off x="1727200" y="2914821"/>
            <a:ext cx="9042400" cy="1937886"/>
            <a:chOff x="1456048" y="4631378"/>
            <a:chExt cx="9042400" cy="1937886"/>
          </a:xfrm>
        </p:grpSpPr>
        <p:sp>
          <p:nvSpPr>
            <p:cNvPr id="8" name="Rectangle: Rounded Corners 7">
              <a:extLst>
                <a:ext uri="{FF2B5EF4-FFF2-40B4-BE49-F238E27FC236}">
                  <a16:creationId xmlns:a16="http://schemas.microsoft.com/office/drawing/2014/main" id="{E01A713B-E8A9-2F38-EAF9-D917438D5E1E}"/>
                </a:ext>
              </a:extLst>
            </p:cNvPr>
            <p:cNvSpPr/>
            <p:nvPr/>
          </p:nvSpPr>
          <p:spPr>
            <a:xfrm>
              <a:off x="8645238" y="5058888"/>
              <a:ext cx="1853210" cy="1094904"/>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Declaración</a:t>
              </a:r>
              <a:r>
                <a:rPr lang="en-US" dirty="0">
                  <a:solidFill>
                    <a:schemeClr val="tx1"/>
                  </a:solidFill>
                </a:rPr>
                <a:t> del problema</a:t>
              </a:r>
            </a:p>
          </p:txBody>
        </p:sp>
        <p:sp>
          <p:nvSpPr>
            <p:cNvPr id="9" name="Rectangle: Rounded Corners 8">
              <a:extLst>
                <a:ext uri="{FF2B5EF4-FFF2-40B4-BE49-F238E27FC236}">
                  <a16:creationId xmlns:a16="http://schemas.microsoft.com/office/drawing/2014/main" id="{A2D2271F-DA14-E279-93D6-6FD0CD8FBFD9}"/>
                </a:ext>
              </a:extLst>
            </p:cNvPr>
            <p:cNvSpPr/>
            <p:nvPr/>
          </p:nvSpPr>
          <p:spPr>
            <a:xfrm>
              <a:off x="1456048" y="4631378"/>
              <a:ext cx="1714663" cy="541316"/>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Categoría de causa principal</a:t>
              </a:r>
            </a:p>
          </p:txBody>
        </p:sp>
        <p:sp>
          <p:nvSpPr>
            <p:cNvPr id="10" name="Rectangle: Rounded Corners 9">
              <a:extLst>
                <a:ext uri="{FF2B5EF4-FFF2-40B4-BE49-F238E27FC236}">
                  <a16:creationId xmlns:a16="http://schemas.microsoft.com/office/drawing/2014/main" id="{F24E9265-54A6-920F-0845-1EA23F8F25F0}"/>
                </a:ext>
              </a:extLst>
            </p:cNvPr>
            <p:cNvSpPr/>
            <p:nvPr/>
          </p:nvSpPr>
          <p:spPr>
            <a:xfrm>
              <a:off x="1456048" y="6027951"/>
              <a:ext cx="1714663" cy="541313"/>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Categoría de causa principal</a:t>
              </a:r>
            </a:p>
          </p:txBody>
        </p:sp>
        <p:sp>
          <p:nvSpPr>
            <p:cNvPr id="11" name="Rectangle: Rounded Corners 10">
              <a:extLst>
                <a:ext uri="{FF2B5EF4-FFF2-40B4-BE49-F238E27FC236}">
                  <a16:creationId xmlns:a16="http://schemas.microsoft.com/office/drawing/2014/main" id="{21730C82-744B-0BFA-73F3-D38D4815948E}"/>
                </a:ext>
              </a:extLst>
            </p:cNvPr>
            <p:cNvSpPr/>
            <p:nvPr/>
          </p:nvSpPr>
          <p:spPr>
            <a:xfrm>
              <a:off x="3913119" y="4631378"/>
              <a:ext cx="1701041" cy="541316"/>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Categoría de causa principal</a:t>
              </a:r>
            </a:p>
          </p:txBody>
        </p:sp>
        <p:sp>
          <p:nvSpPr>
            <p:cNvPr id="12" name="Rectangle: Rounded Corners 11">
              <a:extLst>
                <a:ext uri="{FF2B5EF4-FFF2-40B4-BE49-F238E27FC236}">
                  <a16:creationId xmlns:a16="http://schemas.microsoft.com/office/drawing/2014/main" id="{D1EEBDB9-776E-0759-03D4-6F816A9C2EC4}"/>
                </a:ext>
              </a:extLst>
            </p:cNvPr>
            <p:cNvSpPr/>
            <p:nvPr/>
          </p:nvSpPr>
          <p:spPr>
            <a:xfrm>
              <a:off x="3894389" y="6027951"/>
              <a:ext cx="1719772" cy="541310"/>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Categoría de causa principal</a:t>
              </a:r>
            </a:p>
          </p:txBody>
        </p:sp>
        <p:sp>
          <p:nvSpPr>
            <p:cNvPr id="13" name="Rectangle: Rounded Corners 12">
              <a:extLst>
                <a:ext uri="{FF2B5EF4-FFF2-40B4-BE49-F238E27FC236}">
                  <a16:creationId xmlns:a16="http://schemas.microsoft.com/office/drawing/2014/main" id="{7A1F75A0-56A9-BCDB-37CC-883B40508CA0}"/>
                </a:ext>
              </a:extLst>
            </p:cNvPr>
            <p:cNvSpPr/>
            <p:nvPr/>
          </p:nvSpPr>
          <p:spPr>
            <a:xfrm>
              <a:off x="6201789" y="4631378"/>
              <a:ext cx="1701041" cy="541316"/>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Categoría de causa principal</a:t>
              </a:r>
            </a:p>
          </p:txBody>
        </p:sp>
        <p:sp>
          <p:nvSpPr>
            <p:cNvPr id="14" name="Rectangle: Rounded Corners 13">
              <a:extLst>
                <a:ext uri="{FF2B5EF4-FFF2-40B4-BE49-F238E27FC236}">
                  <a16:creationId xmlns:a16="http://schemas.microsoft.com/office/drawing/2014/main" id="{A89D7FAE-1008-3FC6-3793-59E8E59A8FCB}"/>
                </a:ext>
              </a:extLst>
            </p:cNvPr>
            <p:cNvSpPr/>
            <p:nvPr/>
          </p:nvSpPr>
          <p:spPr>
            <a:xfrm>
              <a:off x="6201788" y="6027951"/>
              <a:ext cx="1701041" cy="54130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Categoría de causa principal</a:t>
              </a:r>
            </a:p>
          </p:txBody>
        </p:sp>
        <p:cxnSp>
          <p:nvCxnSpPr>
            <p:cNvPr id="16" name="Straight Arrow Connector 15">
              <a:extLst>
                <a:ext uri="{FF2B5EF4-FFF2-40B4-BE49-F238E27FC236}">
                  <a16:creationId xmlns:a16="http://schemas.microsoft.com/office/drawing/2014/main" id="{903F0E87-FEA5-AE2A-BC68-F52C7F62B87F}"/>
                </a:ext>
              </a:extLst>
            </p:cNvPr>
            <p:cNvCxnSpPr>
              <a:cxnSpLocks/>
              <a:endCxn id="8" idx="1"/>
            </p:cNvCxnSpPr>
            <p:nvPr/>
          </p:nvCxnSpPr>
          <p:spPr>
            <a:xfrm>
              <a:off x="2743199" y="5606340"/>
              <a:ext cx="5902039"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CE2451B-28F3-13D1-850A-029C2D162E6B}"/>
                </a:ext>
              </a:extLst>
            </p:cNvPr>
            <p:cNvCxnSpPr>
              <a:cxnSpLocks/>
            </p:cNvCxnSpPr>
            <p:nvPr/>
          </p:nvCxnSpPr>
          <p:spPr>
            <a:xfrm>
              <a:off x="2410689" y="5180629"/>
              <a:ext cx="332510" cy="425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AEAF7FA-27F6-B68F-C6A2-578D18AE1576}"/>
                </a:ext>
              </a:extLst>
            </p:cNvPr>
            <p:cNvCxnSpPr>
              <a:cxnSpLocks/>
            </p:cNvCxnSpPr>
            <p:nvPr/>
          </p:nvCxnSpPr>
          <p:spPr>
            <a:xfrm>
              <a:off x="4831276" y="5202401"/>
              <a:ext cx="332510" cy="425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A911C9A-6B69-08F1-A469-7C129D4B4D02}"/>
                </a:ext>
              </a:extLst>
            </p:cNvPr>
            <p:cNvCxnSpPr>
              <a:cxnSpLocks/>
            </p:cNvCxnSpPr>
            <p:nvPr/>
          </p:nvCxnSpPr>
          <p:spPr>
            <a:xfrm>
              <a:off x="7030187" y="5180629"/>
              <a:ext cx="332510" cy="425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0269512-E1E6-7A23-CC7E-CF817E337D4B}"/>
                </a:ext>
              </a:extLst>
            </p:cNvPr>
            <p:cNvCxnSpPr/>
            <p:nvPr/>
          </p:nvCxnSpPr>
          <p:spPr>
            <a:xfrm flipV="1">
              <a:off x="3113857" y="5640148"/>
              <a:ext cx="356260" cy="39983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F7737DCC-62AB-006B-93FE-D7BE6447B207}"/>
                </a:ext>
              </a:extLst>
            </p:cNvPr>
            <p:cNvCxnSpPr/>
            <p:nvPr/>
          </p:nvCxnSpPr>
          <p:spPr>
            <a:xfrm flipV="1">
              <a:off x="5566631" y="5653389"/>
              <a:ext cx="356260" cy="39983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75E0E112-0853-52CC-1938-C695C7F83CC5}"/>
                </a:ext>
              </a:extLst>
            </p:cNvPr>
            <p:cNvCxnSpPr/>
            <p:nvPr/>
          </p:nvCxnSpPr>
          <p:spPr>
            <a:xfrm flipV="1">
              <a:off x="7843451" y="5653389"/>
              <a:ext cx="356260" cy="39983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1466151"/>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SharedWithUsers xmlns="cd03f174-a395-49eb-8ee9-8d943e22f40d">
      <UserInfo>
        <DisplayName>Quick, Linda (CDC/DDPHSIS/CGH/DGHP)</DisplayName>
        <AccountId>49</AccountId>
        <AccountType/>
      </UserInfo>
    </SharedWithUsers>
    <ForReference xmlns="52ff0146-47b4-4d51-8c1c-03266fcd63a2">false</ForReference>
  </documentManagement>
</p:properties>
</file>

<file path=customXml/itemProps1.xml><?xml version="1.0" encoding="utf-8"?>
<ds:datastoreItem xmlns:ds="http://schemas.openxmlformats.org/officeDocument/2006/customXml" ds:itemID="{BA37CB3E-69BF-48BF-BA81-090CDD639BCD}"/>
</file>

<file path=customXml/itemProps2.xml><?xml version="1.0" encoding="utf-8"?>
<ds:datastoreItem xmlns:ds="http://schemas.openxmlformats.org/officeDocument/2006/customXml" ds:itemID="{4D6AE81D-ABB9-4749-9D01-0FC5F0E7C7C3}">
  <ds:schemaRefs>
    <ds:schemaRef ds:uri="http://schemas.microsoft.com/sharepoint/v3/contenttype/forms"/>
  </ds:schemaRefs>
</ds:datastoreItem>
</file>

<file path=customXml/itemProps3.xml><?xml version="1.0" encoding="utf-8"?>
<ds:datastoreItem xmlns:ds="http://schemas.openxmlformats.org/officeDocument/2006/customXml" ds:itemID="{252E0428-7E27-45F3-BEA3-C79885ADD433}">
  <ds:schemaRefs>
    <ds:schemaRef ds:uri="cd03f174-a395-49eb-8ee9-8d943e22f40d"/>
    <ds:schemaRef ds:uri="http://schemas.microsoft.com/office/2006/documentManagement/types"/>
    <ds:schemaRef ds:uri="http://purl.org/dc/terms/"/>
    <ds:schemaRef ds:uri="http://www.w3.org/XML/1998/namespace"/>
    <ds:schemaRef ds:uri="http://schemas.openxmlformats.org/package/2006/metadata/core-properties"/>
    <ds:schemaRef ds:uri="http://purl.org/dc/elements/1.1/"/>
    <ds:schemaRef ds:uri="52ff0146-47b4-4d51-8c1c-03266fcd63a2"/>
    <ds:schemaRef ds:uri="http://purl.org/dc/dcmitype/"/>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3413</TotalTime>
  <Words>2766</Words>
  <Application>Microsoft Office PowerPoint</Application>
  <PresentationFormat>Widescreen</PresentationFormat>
  <Paragraphs>332</Paragraphs>
  <Slides>15</Slides>
  <Notes>15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15</vt:i4>
      </vt:variant>
    </vt:vector>
  </HeadingPairs>
  <TitlesOfParts>
    <vt:vector size="27" baseType="lpstr">
      <vt:lpstr>Arial</vt:lpstr>
      <vt:lpstr>Arial  </vt:lpstr>
      <vt:lpstr>Arial Black</vt:lpstr>
      <vt:lpstr>Arial Re</vt:lpstr>
      <vt:lpstr>Calibri</vt:lpstr>
      <vt:lpstr>Courier New</vt:lpstr>
      <vt:lpstr>Franklin Gothic Medium</vt:lpstr>
      <vt:lpstr>Franklin Gothic Medium Cond</vt:lpstr>
      <vt:lpstr>Symbol</vt:lpstr>
      <vt:lpstr>Times New Roman</vt:lpstr>
      <vt:lpstr>Wingdings</vt:lpstr>
      <vt:lpstr>Spanish_Template_12_6_2024</vt:lpstr>
      <vt:lpstr>PowerPoint Presentation</vt:lpstr>
      <vt:lpstr>Lineamiento de productos de campo</vt:lpstr>
      <vt:lpstr>Actividades del Intervalo de campo 2 </vt:lpstr>
      <vt:lpstr>Actividad 1: Revisión semanal y Reporte de los datos de vigilancia</vt:lpstr>
      <vt:lpstr>Utilizar 12 semanas de datos</vt:lpstr>
      <vt:lpstr>Actividad 2: Oportunidad y completitud de los reportes de vigilancia</vt:lpstr>
      <vt:lpstr>Plantilla</vt:lpstr>
      <vt:lpstr>Actividad 3: Calidad de la vigilancia  Análisis de problemas</vt:lpstr>
      <vt:lpstr>Ejemplo de diagrama de espina de pescado</vt:lpstr>
      <vt:lpstr>Actividad 4: Investigación de caso o brote</vt:lpstr>
      <vt:lpstr>Actividad 4, Opción 1: Investigar un caso</vt:lpstr>
      <vt:lpstr>Actividad 4, Opción 2: Investigar un brote</vt:lpstr>
      <vt:lpstr>Resumen de actividades y resultados</vt:lpstr>
      <vt:lpstr>Contenido de la presentación del taller 3</vt:lpstr>
      <vt:lpstr>Orientación y asistencia técnica</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docId:066774E7147097FC97802ACA677FBC3F</cp:keywords>
  <cp:lastModifiedBy>Gallagher, Darby (CDC/GHC/DGHP)</cp:lastModifiedBy>
  <cp:revision>59</cp:revision>
  <cp:lastPrinted>2019-12-24T16:43:48Z</cp:lastPrinted>
  <dcterms:created xsi:type="dcterms:W3CDTF">2005-08-29T16:54:09Z</dcterms:created>
  <dcterms:modified xsi:type="dcterms:W3CDTF">2026-03-24T20:59:56Z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f03ff0-41c5-4c41-b55e-fabb8fae94be_Enabled">
    <vt:lpwstr>true</vt:lpwstr>
  </property>
  <property fmtid="{D5CDD505-2E9C-101B-9397-08002B2CF9AE}" pid="3" name="MSIP_Label_8af03ff0-41c5-4c41-b55e-fabb8fae94be_SetDate">
    <vt:lpwstr>2021-05-20T21:45:27Z</vt:lpwstr>
  </property>
  <property fmtid="{D5CDD505-2E9C-101B-9397-08002B2CF9AE}" pid="4" name="MSIP_Label_8af03ff0-41c5-4c41-b55e-fabb8fae94be_Method">
    <vt:lpwstr>Privileged</vt:lpwstr>
  </property>
  <property fmtid="{D5CDD505-2E9C-101B-9397-08002B2CF9AE}" pid="5" name="MSIP_Label_8af03ff0-41c5-4c41-b55e-fabb8fae94be_Name">
    <vt:lpwstr>8af03ff0-41c5-4c41-b55e-fabb8fae94be</vt:lpwstr>
  </property>
  <property fmtid="{D5CDD505-2E9C-101B-9397-08002B2CF9AE}" pid="6" name="MSIP_Label_8af03ff0-41c5-4c41-b55e-fabb8fae94be_SiteId">
    <vt:lpwstr>9ce70869-60db-44fd-abe8-d2767077fc8f</vt:lpwstr>
  </property>
  <property fmtid="{D5CDD505-2E9C-101B-9397-08002B2CF9AE}" pid="7" name="MSIP_Label_8af03ff0-41c5-4c41-b55e-fabb8fae94be_ActionId">
    <vt:lpwstr>29bb29f0-0d53-4232-a174-0e1f20da48c0</vt:lpwstr>
  </property>
  <property fmtid="{D5CDD505-2E9C-101B-9397-08002B2CF9AE}" pid="8" name="MSIP_Label_8af03ff0-41c5-4c41-b55e-fabb8fae94be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